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12192000"/>
  <p:embeddedFontLst>
    <p:embeddedFont>
      <p:font typeface="Hedvig Letters Sans" pitchFamily="34" charset="0"/>
      <p:regular r:id="rId31"/>
    </p:embeddedFont>
    <p:embeddedFont>
      <p:font typeface="Hedvig Letters Sans" pitchFamily="34" charset="-122"/>
      <p:regular r:id="rId32"/>
    </p:embeddedFont>
    <p:embeddedFont>
      <p:font typeface="Hedvig Letters Sans" pitchFamily="34" charset="-120"/>
      <p:regular r:id="rId33"/>
    </p:embeddedFont>
    <p:embeddedFont>
      <p:font typeface="Noto Sans SC" panose="020B0200000000000000" pitchFamily="34" charset="-122"/>
      <p:regular r:id="rId34"/>
    </p:embeddedFont>
    <p:embeddedFont>
      <p:font typeface="Noto Sans SC" panose="020B0200000000000000" pitchFamily="34" charset="-120"/>
      <p:regular r:id="rId35"/>
    </p:embeddedFont>
    <p:embeddedFont>
      <p:font typeface="MiSans" pitchFamily="34" charset="-122"/>
      <p:regular r:id="rId36"/>
    </p:embeddedFont>
    <p:embeddedFont>
      <p:font typeface="MiSans" pitchFamily="34" charset="-120"/>
      <p:regular r:id="rId3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font" Target="fonts/font7.fntdata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over_bg.png"/>
          <p:cNvPicPr>
            <a:picLocks noChangeAspect="1"/>
          </p:cNvPicPr>
          <p:nvPr/>
        </p:nvPicPr>
        <p:blipFill>
          <a:blip r:embed="rId1">
            <a:alphaModFix amt="6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80000"/>
                </a:srgbClr>
              </a:gs>
              <a:gs pos="50000">
                <a:srgbClr val="1A1D21">
                  <a:alpha val="6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385763" y="1171575"/>
            <a:ext cx="1790700" cy="428625"/>
          </a:xfrm>
          <a:custGeom>
            <a:avLst/>
            <a:gdLst/>
            <a:ahLst/>
            <a:cxnLst/>
            <a:rect l="l" t="t" r="r" b="b"/>
            <a:pathLst>
              <a:path w="1790700" h="428625">
                <a:moveTo>
                  <a:pt x="76201" y="0"/>
                </a:moveTo>
                <a:lnTo>
                  <a:pt x="1714499" y="0"/>
                </a:lnTo>
                <a:cubicBezTo>
                  <a:pt x="1756584" y="0"/>
                  <a:pt x="1790700" y="34116"/>
                  <a:pt x="1790700" y="76201"/>
                </a:cubicBezTo>
                <a:lnTo>
                  <a:pt x="1790700" y="352424"/>
                </a:lnTo>
                <a:cubicBezTo>
                  <a:pt x="1790700" y="394509"/>
                  <a:pt x="1756584" y="428625"/>
                  <a:pt x="1714499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 w="12700">
            <a:solidFill>
              <a:srgbClr val="34D399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81025" y="1262063"/>
            <a:ext cx="1485900" cy="2381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68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TECH SHARING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38363"/>
            <a:ext cx="5095875" cy="8572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AI编程辅助开发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224213"/>
            <a:ext cx="4638675" cy="571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深入探索Agent Skills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176712"/>
            <a:ext cx="3086100" cy="3714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从执行者到指挥者的角色进化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51577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0" name="Shape 7"/>
          <p:cNvSpPr/>
          <p:nvPr/>
        </p:nvSpPr>
        <p:spPr>
          <a:xfrm>
            <a:off x="504825" y="531018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1" name="Text 8"/>
          <p:cNvSpPr/>
          <p:nvPr/>
        </p:nvSpPr>
        <p:spPr>
          <a:xfrm>
            <a:off x="1066800" y="5176838"/>
            <a:ext cx="21812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AI-Powered Development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66800" y="5443538"/>
            <a:ext cx="21717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智能编程新时代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467844" y="5195888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A8F98">
              <a:alpha val="30196"/>
            </a:srgbClr>
          </a:solidFill>
        </p:spPr>
      </p:sp>
      <p:sp>
        <p:nvSpPr>
          <p:cNvPr id="14" name="Shape 11"/>
          <p:cNvSpPr/>
          <p:nvPr/>
        </p:nvSpPr>
        <p:spPr>
          <a:xfrm>
            <a:off x="3782169" y="51577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3948857" y="53101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5719" y="46434"/>
                </a:moveTo>
                <a:cubicBezTo>
                  <a:pt x="41633" y="46434"/>
                  <a:pt x="46434" y="41633"/>
                  <a:pt x="46434" y="35719"/>
                </a:cubicBezTo>
                <a:cubicBezTo>
                  <a:pt x="46434" y="29805"/>
                  <a:pt x="41633" y="25003"/>
                  <a:pt x="35719" y="25003"/>
                </a:cubicBezTo>
                <a:cubicBezTo>
                  <a:pt x="29805" y="25003"/>
                  <a:pt x="25003" y="29805"/>
                  <a:pt x="25003" y="35719"/>
                </a:cubicBezTo>
                <a:cubicBezTo>
                  <a:pt x="25003" y="41633"/>
                  <a:pt x="29805" y="46434"/>
                  <a:pt x="35719" y="46434"/>
                </a:cubicBezTo>
                <a:close/>
                <a:moveTo>
                  <a:pt x="71438" y="35719"/>
                </a:moveTo>
                <a:cubicBezTo>
                  <a:pt x="71438" y="50363"/>
                  <a:pt x="62642" y="62954"/>
                  <a:pt x="50006" y="68446"/>
                </a:cubicBezTo>
                <a:lnTo>
                  <a:pt x="50006" y="100013"/>
                </a:lnTo>
                <a:lnTo>
                  <a:pt x="128588" y="100013"/>
                </a:lnTo>
                <a:cubicBezTo>
                  <a:pt x="140419" y="100013"/>
                  <a:pt x="150019" y="90413"/>
                  <a:pt x="150019" y="78581"/>
                </a:cubicBezTo>
                <a:lnTo>
                  <a:pt x="150019" y="68446"/>
                </a:lnTo>
                <a:cubicBezTo>
                  <a:pt x="137383" y="62954"/>
                  <a:pt x="128588" y="50363"/>
                  <a:pt x="128588" y="35719"/>
                </a:cubicBezTo>
                <a:cubicBezTo>
                  <a:pt x="128588" y="15984"/>
                  <a:pt x="144572" y="0"/>
                  <a:pt x="164306" y="0"/>
                </a:cubicBezTo>
                <a:cubicBezTo>
                  <a:pt x="184041" y="0"/>
                  <a:pt x="200025" y="15984"/>
                  <a:pt x="200025" y="35719"/>
                </a:cubicBezTo>
                <a:cubicBezTo>
                  <a:pt x="200025" y="50363"/>
                  <a:pt x="191229" y="62954"/>
                  <a:pt x="178594" y="68446"/>
                </a:cubicBezTo>
                <a:lnTo>
                  <a:pt x="178594" y="78581"/>
                </a:lnTo>
                <a:cubicBezTo>
                  <a:pt x="178594" y="106219"/>
                  <a:pt x="156225" y="128588"/>
                  <a:pt x="128588" y="128588"/>
                </a:cubicBezTo>
                <a:lnTo>
                  <a:pt x="50006" y="128588"/>
                </a:lnTo>
                <a:lnTo>
                  <a:pt x="50006" y="160154"/>
                </a:lnTo>
                <a:cubicBezTo>
                  <a:pt x="62642" y="165646"/>
                  <a:pt x="71438" y="178237"/>
                  <a:pt x="71438" y="192881"/>
                </a:cubicBezTo>
                <a:cubicBezTo>
                  <a:pt x="71438" y="212616"/>
                  <a:pt x="55453" y="228600"/>
                  <a:pt x="35719" y="228600"/>
                </a:cubicBezTo>
                <a:cubicBezTo>
                  <a:pt x="15984" y="228600"/>
                  <a:pt x="0" y="212616"/>
                  <a:pt x="0" y="192881"/>
                </a:cubicBezTo>
                <a:cubicBezTo>
                  <a:pt x="0" y="178237"/>
                  <a:pt x="8796" y="165646"/>
                  <a:pt x="21431" y="160154"/>
                </a:cubicBezTo>
                <a:lnTo>
                  <a:pt x="21431" y="68491"/>
                </a:lnTo>
                <a:cubicBezTo>
                  <a:pt x="8796" y="62954"/>
                  <a:pt x="0" y="50363"/>
                  <a:pt x="0" y="35719"/>
                </a:cubicBezTo>
                <a:cubicBezTo>
                  <a:pt x="0" y="15984"/>
                  <a:pt x="15984" y="0"/>
                  <a:pt x="35719" y="0"/>
                </a:cubicBezTo>
                <a:cubicBezTo>
                  <a:pt x="55453" y="0"/>
                  <a:pt x="71438" y="15984"/>
                  <a:pt x="71438" y="35719"/>
                </a:cubicBezTo>
                <a:close/>
                <a:moveTo>
                  <a:pt x="175022" y="35719"/>
                </a:moveTo>
                <a:cubicBezTo>
                  <a:pt x="175022" y="29805"/>
                  <a:pt x="170220" y="25003"/>
                  <a:pt x="164306" y="25003"/>
                </a:cubicBezTo>
                <a:cubicBezTo>
                  <a:pt x="158392" y="25003"/>
                  <a:pt x="153591" y="29805"/>
                  <a:pt x="153591" y="35719"/>
                </a:cubicBezTo>
                <a:cubicBezTo>
                  <a:pt x="153591" y="41633"/>
                  <a:pt x="158392" y="46434"/>
                  <a:pt x="164306" y="46434"/>
                </a:cubicBezTo>
                <a:cubicBezTo>
                  <a:pt x="170220" y="46434"/>
                  <a:pt x="175022" y="41633"/>
                  <a:pt x="175022" y="35719"/>
                </a:cubicBezTo>
                <a:close/>
                <a:moveTo>
                  <a:pt x="35719" y="203597"/>
                </a:moveTo>
                <a:cubicBezTo>
                  <a:pt x="41633" y="203597"/>
                  <a:pt x="46434" y="198795"/>
                  <a:pt x="46434" y="192881"/>
                </a:cubicBezTo>
                <a:cubicBezTo>
                  <a:pt x="46434" y="186967"/>
                  <a:pt x="41633" y="182166"/>
                  <a:pt x="35719" y="182166"/>
                </a:cubicBezTo>
                <a:cubicBezTo>
                  <a:pt x="29805" y="182166"/>
                  <a:pt x="25003" y="186967"/>
                  <a:pt x="25003" y="192881"/>
                </a:cubicBezTo>
                <a:cubicBezTo>
                  <a:pt x="25003" y="198795"/>
                  <a:pt x="29805" y="203597"/>
                  <a:pt x="35719" y="203597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6" name="Text 13"/>
          <p:cNvSpPr/>
          <p:nvPr/>
        </p:nvSpPr>
        <p:spPr>
          <a:xfrm>
            <a:off x="4467969" y="5176838"/>
            <a:ext cx="1152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67969" y="5443538"/>
            <a:ext cx="1143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可复用能力模块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AI编程能力图谱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6924675" cy="5210175"/>
          </a:xfrm>
          <a:custGeom>
            <a:avLst/>
            <a:gdLst/>
            <a:ahLst/>
            <a:cxnLst/>
            <a:rect l="l" t="t" r="r" b="b"/>
            <a:pathLst>
              <a:path w="6924675" h="5210175">
                <a:moveTo>
                  <a:pt x="114311" y="0"/>
                </a:moveTo>
                <a:lnTo>
                  <a:pt x="6810364" y="0"/>
                </a:lnTo>
                <a:cubicBezTo>
                  <a:pt x="6873496" y="0"/>
                  <a:pt x="6924675" y="51179"/>
                  <a:pt x="6924675" y="114311"/>
                </a:cubicBezTo>
                <a:lnTo>
                  <a:pt x="6924675" y="5095864"/>
                </a:lnTo>
                <a:cubicBezTo>
                  <a:pt x="6924675" y="5158996"/>
                  <a:pt x="6873496" y="5210175"/>
                  <a:pt x="6810364" y="5210175"/>
                </a:cubicBezTo>
                <a:lnTo>
                  <a:pt x="114311" y="5210175"/>
                </a:lnTo>
                <a:cubicBezTo>
                  <a:pt x="51179" y="5210175"/>
                  <a:pt x="0" y="5158996"/>
                  <a:pt x="0" y="5095864"/>
                </a:cubicBezTo>
                <a:lnTo>
                  <a:pt x="0" y="114311"/>
                </a:lnTo>
                <a:cubicBezTo>
                  <a:pt x="0" y="51221"/>
                  <a:pt x="51221" y="0"/>
                  <a:pt x="11431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524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90625" y="1571625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纵向深度：能力进化路径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9125" y="2143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790277" y="2276475"/>
            <a:ext cx="2857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04925" y="2143125"/>
            <a:ext cx="10287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Prompt能力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358330" y="2181225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2" name="Text 10"/>
          <p:cNvSpPr/>
          <p:nvPr/>
        </p:nvSpPr>
        <p:spPr>
          <a:xfrm>
            <a:off x="2358330" y="2181225"/>
            <a:ext cx="438150" cy="190500"/>
          </a:xfrm>
          <a:prstGeom prst="rect">
            <a:avLst/>
          </a:prstGeom>
          <a:noFill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入门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04925" y="2486025"/>
            <a:ext cx="583882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掌握如何与AI有效沟通，学会清晰表达需求、提供上下文、设置约束条件。这是AI编程的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基础能力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307181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5" name="Text 13"/>
          <p:cNvSpPr/>
          <p:nvPr/>
        </p:nvSpPr>
        <p:spPr>
          <a:xfrm>
            <a:off x="772269" y="3205163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04925" y="3071813"/>
            <a:ext cx="9048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Agent使用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240756" y="3109913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8" name="Text 16"/>
          <p:cNvSpPr/>
          <p:nvPr/>
        </p:nvSpPr>
        <p:spPr>
          <a:xfrm>
            <a:off x="2240756" y="3109913"/>
            <a:ext cx="438150" cy="190500"/>
          </a:xfrm>
          <a:prstGeom prst="rect">
            <a:avLst/>
          </a:prstGeom>
          <a:noFill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进阶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04925" y="3414713"/>
            <a:ext cx="583882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熟练使用Cursor、Claude Code等AI编程工具，理解Agent的工作机制，能够利用Agent完成复杂任务。这是AI编程的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核心能力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125" y="4000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1" name="Text 19"/>
          <p:cNvSpPr/>
          <p:nvPr/>
        </p:nvSpPr>
        <p:spPr>
          <a:xfrm>
            <a:off x="772269" y="4133850"/>
            <a:ext cx="3238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04925" y="4000500"/>
            <a:ext cx="9429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工作流封装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276475" y="4038600"/>
            <a:ext cx="381000" cy="190500"/>
          </a:xfrm>
          <a:custGeom>
            <a:avLst/>
            <a:gdLst/>
            <a:ahLst/>
            <a:cxnLst/>
            <a:rect l="l" t="t" r="r" b="b"/>
            <a:pathLst>
              <a:path w="381000" h="1905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152400"/>
                </a:lnTo>
                <a:cubicBezTo>
                  <a:pt x="381000" y="173428"/>
                  <a:pt x="363928" y="190500"/>
                  <a:pt x="3429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4" name="Text 22"/>
          <p:cNvSpPr/>
          <p:nvPr/>
        </p:nvSpPr>
        <p:spPr>
          <a:xfrm>
            <a:off x="2276475" y="4038600"/>
            <a:ext cx="438150" cy="190500"/>
          </a:xfrm>
          <a:prstGeom prst="rect">
            <a:avLst/>
          </a:prstGeom>
          <a:noFill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高级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04925" y="4343400"/>
            <a:ext cx="583882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将重复性工作流封装为Agent Skills，沉淀团队最佳实践，实现能力的规模化复用。这是AI编程的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高阶能力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3888" y="4972050"/>
            <a:ext cx="6448425" cy="752475"/>
          </a:xfrm>
          <a:custGeom>
            <a:avLst/>
            <a:gdLst/>
            <a:ahLst/>
            <a:cxnLst/>
            <a:rect l="l" t="t" r="r" b="b"/>
            <a:pathLst>
              <a:path w="6448425" h="752475">
                <a:moveTo>
                  <a:pt x="76203" y="0"/>
                </a:moveTo>
                <a:lnTo>
                  <a:pt x="6372222" y="0"/>
                </a:lnTo>
                <a:cubicBezTo>
                  <a:pt x="6414280" y="0"/>
                  <a:pt x="6448425" y="34145"/>
                  <a:pt x="6448425" y="76203"/>
                </a:cubicBezTo>
                <a:lnTo>
                  <a:pt x="6448425" y="676272"/>
                </a:lnTo>
                <a:cubicBezTo>
                  <a:pt x="6448425" y="718330"/>
                  <a:pt x="6414280" y="752475"/>
                  <a:pt x="6372222" y="752475"/>
                </a:cubicBezTo>
                <a:lnTo>
                  <a:pt x="76203" y="752475"/>
                </a:lnTo>
                <a:cubicBezTo>
                  <a:pt x="34145" y="752475"/>
                  <a:pt x="0" y="718330"/>
                  <a:pt x="0" y="6762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16769" y="5167313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8" name="Text 26"/>
          <p:cNvSpPr/>
          <p:nvPr/>
        </p:nvSpPr>
        <p:spPr>
          <a:xfrm>
            <a:off x="1009650" y="5129213"/>
            <a:ext cx="597217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核心洞察：</a:t>
            </a:r>
            <a:r>
              <a:rPr lang="en-US" sz="105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从简单的代码生成到复杂的工作流编排，开发者的角色正在发生根本性转变——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从"执行者"进化为"指挥者"</a:t>
            </a:r>
            <a:r>
              <a:rPr lang="en-US" sz="105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510462" y="1262063"/>
            <a:ext cx="4295775" cy="3124200"/>
          </a:xfrm>
          <a:custGeom>
            <a:avLst/>
            <a:gdLst/>
            <a:ahLst/>
            <a:cxnLst/>
            <a:rect l="l" t="t" r="r" b="b"/>
            <a:pathLst>
              <a:path w="4295775" h="3124200">
                <a:moveTo>
                  <a:pt x="114314" y="0"/>
                </a:moveTo>
                <a:lnTo>
                  <a:pt x="4181461" y="0"/>
                </a:lnTo>
                <a:cubicBezTo>
                  <a:pt x="4244595" y="0"/>
                  <a:pt x="4295775" y="51180"/>
                  <a:pt x="4295775" y="114314"/>
                </a:cubicBezTo>
                <a:lnTo>
                  <a:pt x="4295775" y="3009886"/>
                </a:lnTo>
                <a:cubicBezTo>
                  <a:pt x="4295775" y="3073020"/>
                  <a:pt x="4244595" y="3124200"/>
                  <a:pt x="4181461" y="3124200"/>
                </a:cubicBezTo>
                <a:lnTo>
                  <a:pt x="114314" y="3124200"/>
                </a:lnTo>
                <a:cubicBezTo>
                  <a:pt x="51180" y="3124200"/>
                  <a:pt x="0" y="3073020"/>
                  <a:pt x="0" y="3009886"/>
                </a:cubicBezTo>
                <a:lnTo>
                  <a:pt x="0" y="114314"/>
                </a:lnTo>
                <a:cubicBezTo>
                  <a:pt x="0" y="51180"/>
                  <a:pt x="51180" y="0"/>
                  <a:pt x="11431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77057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1" name="Shape 29"/>
          <p:cNvSpPr/>
          <p:nvPr/>
        </p:nvSpPr>
        <p:spPr>
          <a:xfrm>
            <a:off x="7850981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62508" y="11906"/>
                </a:moveTo>
                <a:lnTo>
                  <a:pt x="8930" y="11906"/>
                </a:lnTo>
                <a:cubicBezTo>
                  <a:pt x="3981" y="11906"/>
                  <a:pt x="0" y="15887"/>
                  <a:pt x="0" y="20836"/>
                </a:cubicBezTo>
                <a:lnTo>
                  <a:pt x="0" y="74414"/>
                </a:lnTo>
                <a:cubicBezTo>
                  <a:pt x="0" y="78023"/>
                  <a:pt x="2158" y="81297"/>
                  <a:pt x="5507" y="82674"/>
                </a:cubicBezTo>
                <a:cubicBezTo>
                  <a:pt x="8855" y="84051"/>
                  <a:pt x="12688" y="83269"/>
                  <a:pt x="15255" y="80739"/>
                </a:cubicBezTo>
                <a:lnTo>
                  <a:pt x="30138" y="65856"/>
                </a:lnTo>
                <a:lnTo>
                  <a:pt x="59531" y="95250"/>
                </a:lnTo>
                <a:lnTo>
                  <a:pt x="30138" y="124644"/>
                </a:lnTo>
                <a:lnTo>
                  <a:pt x="15255" y="109761"/>
                </a:lnTo>
                <a:cubicBezTo>
                  <a:pt x="12688" y="107193"/>
                  <a:pt x="8855" y="106449"/>
                  <a:pt x="5507" y="107826"/>
                </a:cubicBezTo>
                <a:cubicBezTo>
                  <a:pt x="2158" y="109203"/>
                  <a:pt x="0" y="112477"/>
                  <a:pt x="0" y="116086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lnTo>
                  <a:pt x="62508" y="178594"/>
                </a:lnTo>
                <a:cubicBezTo>
                  <a:pt x="66117" y="178594"/>
                  <a:pt x="69391" y="176436"/>
                  <a:pt x="70768" y="173087"/>
                </a:cubicBezTo>
                <a:cubicBezTo>
                  <a:pt x="72144" y="169738"/>
                  <a:pt x="71400" y="165906"/>
                  <a:pt x="68833" y="163339"/>
                </a:cubicBezTo>
                <a:lnTo>
                  <a:pt x="53950" y="148456"/>
                </a:lnTo>
                <a:lnTo>
                  <a:pt x="83344" y="119063"/>
                </a:lnTo>
                <a:lnTo>
                  <a:pt x="112737" y="148456"/>
                </a:lnTo>
                <a:lnTo>
                  <a:pt x="97854" y="163339"/>
                </a:lnTo>
                <a:cubicBezTo>
                  <a:pt x="95287" y="165906"/>
                  <a:pt x="94543" y="169738"/>
                  <a:pt x="95920" y="173087"/>
                </a:cubicBezTo>
                <a:cubicBezTo>
                  <a:pt x="97296" y="176436"/>
                  <a:pt x="100571" y="178594"/>
                  <a:pt x="104180" y="178594"/>
                </a:cubicBezTo>
                <a:lnTo>
                  <a:pt x="157758" y="178594"/>
                </a:lnTo>
                <a:cubicBezTo>
                  <a:pt x="162706" y="178594"/>
                  <a:pt x="166688" y="174613"/>
                  <a:pt x="166688" y="169664"/>
                </a:cubicBezTo>
                <a:lnTo>
                  <a:pt x="166688" y="116086"/>
                </a:lnTo>
                <a:cubicBezTo>
                  <a:pt x="166688" y="112477"/>
                  <a:pt x="164529" y="109203"/>
                  <a:pt x="161181" y="107826"/>
                </a:cubicBezTo>
                <a:cubicBezTo>
                  <a:pt x="157832" y="106449"/>
                  <a:pt x="154000" y="107193"/>
                  <a:pt x="151433" y="109761"/>
                </a:cubicBezTo>
                <a:lnTo>
                  <a:pt x="136550" y="124644"/>
                </a:lnTo>
                <a:lnTo>
                  <a:pt x="107156" y="95250"/>
                </a:lnTo>
                <a:lnTo>
                  <a:pt x="136550" y="65856"/>
                </a:lnTo>
                <a:lnTo>
                  <a:pt x="151433" y="80739"/>
                </a:lnTo>
                <a:cubicBezTo>
                  <a:pt x="154000" y="83307"/>
                  <a:pt x="157832" y="84051"/>
                  <a:pt x="161181" y="82674"/>
                </a:cubicBezTo>
                <a:cubicBezTo>
                  <a:pt x="164529" y="81297"/>
                  <a:pt x="166688" y="78023"/>
                  <a:pt x="166688" y="74414"/>
                </a:cubicBezTo>
                <a:lnTo>
                  <a:pt x="166688" y="20836"/>
                </a:lnTo>
                <a:cubicBezTo>
                  <a:pt x="166688" y="15887"/>
                  <a:pt x="162706" y="11906"/>
                  <a:pt x="157758" y="11906"/>
                </a:cubicBezTo>
                <a:lnTo>
                  <a:pt x="104180" y="11906"/>
                </a:lnTo>
                <a:cubicBezTo>
                  <a:pt x="100571" y="11906"/>
                  <a:pt x="97296" y="14064"/>
                  <a:pt x="95920" y="17413"/>
                </a:cubicBezTo>
                <a:cubicBezTo>
                  <a:pt x="94543" y="20762"/>
                  <a:pt x="95324" y="24594"/>
                  <a:pt x="97854" y="27161"/>
                </a:cubicBezTo>
                <a:lnTo>
                  <a:pt x="112737" y="42044"/>
                </a:lnTo>
                <a:lnTo>
                  <a:pt x="83344" y="71438"/>
                </a:lnTo>
                <a:lnTo>
                  <a:pt x="53950" y="42044"/>
                </a:lnTo>
                <a:lnTo>
                  <a:pt x="68833" y="27161"/>
                </a:lnTo>
                <a:cubicBezTo>
                  <a:pt x="71400" y="24594"/>
                  <a:pt x="72144" y="20762"/>
                  <a:pt x="70768" y="17413"/>
                </a:cubicBezTo>
                <a:cubicBezTo>
                  <a:pt x="69391" y="14064"/>
                  <a:pt x="66117" y="11906"/>
                  <a:pt x="62508" y="11906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2" name="Text 30"/>
          <p:cNvSpPr/>
          <p:nvPr/>
        </p:nvSpPr>
        <p:spPr>
          <a:xfrm>
            <a:off x="8277225" y="1552575"/>
            <a:ext cx="857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横向广度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705725" y="20669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4" name="Text 32"/>
          <p:cNvSpPr/>
          <p:nvPr/>
        </p:nvSpPr>
        <p:spPr>
          <a:xfrm>
            <a:off x="7820025" y="2181225"/>
            <a:ext cx="37433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技术栈覆盖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820025" y="2409825"/>
            <a:ext cx="37338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前端、后端、数据库、DevOps、AI/ML等多领域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705725" y="27908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7" name="Text 35"/>
          <p:cNvSpPr/>
          <p:nvPr/>
        </p:nvSpPr>
        <p:spPr>
          <a:xfrm>
            <a:off x="7820025" y="2905125"/>
            <a:ext cx="37433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工具链集成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820025" y="3133725"/>
            <a:ext cx="37338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IDE插件、CLI工具、CI/CD、项目管理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705725" y="351472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0" name="Text 38"/>
          <p:cNvSpPr/>
          <p:nvPr/>
        </p:nvSpPr>
        <p:spPr>
          <a:xfrm>
            <a:off x="7820025" y="3629025"/>
            <a:ext cx="37433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场景适配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820025" y="3857625"/>
            <a:ext cx="37338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原型开发、代码审查、重构优化、文档生成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10462" y="4543425"/>
            <a:ext cx="4295775" cy="1933575"/>
          </a:xfrm>
          <a:custGeom>
            <a:avLst/>
            <a:gdLst/>
            <a:ahLst/>
            <a:cxnLst/>
            <a:rect l="l" t="t" r="r" b="b"/>
            <a:pathLst>
              <a:path w="4295775" h="1933575">
                <a:moveTo>
                  <a:pt x="114294" y="0"/>
                </a:moveTo>
                <a:lnTo>
                  <a:pt x="4181481" y="0"/>
                </a:lnTo>
                <a:cubicBezTo>
                  <a:pt x="4244604" y="0"/>
                  <a:pt x="4295775" y="51171"/>
                  <a:pt x="4295775" y="114294"/>
                </a:cubicBezTo>
                <a:lnTo>
                  <a:pt x="4295775" y="1819281"/>
                </a:lnTo>
                <a:cubicBezTo>
                  <a:pt x="4295775" y="1882404"/>
                  <a:pt x="4244604" y="1933575"/>
                  <a:pt x="4181481" y="1933575"/>
                </a:cubicBezTo>
                <a:lnTo>
                  <a:pt x="114294" y="1933575"/>
                </a:lnTo>
                <a:cubicBezTo>
                  <a:pt x="51171" y="1933575"/>
                  <a:pt x="0" y="1882404"/>
                  <a:pt x="0" y="181928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7741444" y="47767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80367"/>
                </a:moveTo>
                <a:cubicBezTo>
                  <a:pt x="0" y="55699"/>
                  <a:pt x="19980" y="35719"/>
                  <a:pt x="44648" y="35719"/>
                </a:cubicBezTo>
                <a:lnTo>
                  <a:pt x="47625" y="35719"/>
                </a:lnTo>
                <a:cubicBezTo>
                  <a:pt x="54211" y="35719"/>
                  <a:pt x="59531" y="41039"/>
                  <a:pt x="59531" y="47625"/>
                </a:cubicBezTo>
                <a:cubicBezTo>
                  <a:pt x="59531" y="54211"/>
                  <a:pt x="54211" y="59531"/>
                  <a:pt x="47625" y="59531"/>
                </a:cubicBezTo>
                <a:lnTo>
                  <a:pt x="44648" y="59531"/>
                </a:lnTo>
                <a:cubicBezTo>
                  <a:pt x="33151" y="59531"/>
                  <a:pt x="23812" y="68870"/>
                  <a:pt x="23812" y="80367"/>
                </a:cubicBezTo>
                <a:lnTo>
                  <a:pt x="23812" y="83344"/>
                </a:lnTo>
                <a:lnTo>
                  <a:pt x="47625" y="83344"/>
                </a:lnTo>
                <a:cubicBezTo>
                  <a:pt x="60759" y="83344"/>
                  <a:pt x="71438" y="94022"/>
                  <a:pt x="71438" y="107156"/>
                </a:cubicBezTo>
                <a:lnTo>
                  <a:pt x="71438" y="130969"/>
                </a:lnTo>
                <a:cubicBezTo>
                  <a:pt x="71438" y="144103"/>
                  <a:pt x="60759" y="154781"/>
                  <a:pt x="47625" y="154781"/>
                </a:cubicBezTo>
                <a:lnTo>
                  <a:pt x="23812" y="154781"/>
                </a:lnTo>
                <a:cubicBezTo>
                  <a:pt x="10678" y="154781"/>
                  <a:pt x="0" y="144103"/>
                  <a:pt x="0" y="130969"/>
                </a:cubicBezTo>
                <a:lnTo>
                  <a:pt x="0" y="80367"/>
                </a:lnTo>
                <a:close/>
                <a:moveTo>
                  <a:pt x="95250" y="80367"/>
                </a:moveTo>
                <a:cubicBezTo>
                  <a:pt x="95250" y="55699"/>
                  <a:pt x="115230" y="35719"/>
                  <a:pt x="139898" y="35719"/>
                </a:cubicBezTo>
                <a:lnTo>
                  <a:pt x="142875" y="35719"/>
                </a:lnTo>
                <a:cubicBezTo>
                  <a:pt x="149461" y="35719"/>
                  <a:pt x="154781" y="41039"/>
                  <a:pt x="154781" y="47625"/>
                </a:cubicBezTo>
                <a:cubicBezTo>
                  <a:pt x="154781" y="54211"/>
                  <a:pt x="149461" y="59531"/>
                  <a:pt x="142875" y="59531"/>
                </a:cubicBezTo>
                <a:lnTo>
                  <a:pt x="139898" y="59531"/>
                </a:lnTo>
                <a:cubicBezTo>
                  <a:pt x="128401" y="59531"/>
                  <a:pt x="119063" y="68870"/>
                  <a:pt x="119063" y="80367"/>
                </a:cubicBezTo>
                <a:lnTo>
                  <a:pt x="119063" y="83344"/>
                </a:lnTo>
                <a:lnTo>
                  <a:pt x="142875" y="83344"/>
                </a:lnTo>
                <a:cubicBezTo>
                  <a:pt x="156009" y="83344"/>
                  <a:pt x="166688" y="94022"/>
                  <a:pt x="166688" y="107156"/>
                </a:cubicBezTo>
                <a:lnTo>
                  <a:pt x="166688" y="130969"/>
                </a:lnTo>
                <a:cubicBezTo>
                  <a:pt x="166688" y="144103"/>
                  <a:pt x="156009" y="154781"/>
                  <a:pt x="142875" y="154781"/>
                </a:cubicBezTo>
                <a:lnTo>
                  <a:pt x="119063" y="154781"/>
                </a:lnTo>
                <a:cubicBezTo>
                  <a:pt x="105928" y="154781"/>
                  <a:pt x="95250" y="144103"/>
                  <a:pt x="95250" y="130969"/>
                </a:cubicBezTo>
                <a:lnTo>
                  <a:pt x="95250" y="8036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4" name="Text 42"/>
          <p:cNvSpPr/>
          <p:nvPr/>
        </p:nvSpPr>
        <p:spPr>
          <a:xfrm>
            <a:off x="8058150" y="4738688"/>
            <a:ext cx="11144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Steve Yegge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705725" y="5119688"/>
            <a:ext cx="397192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开发了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Gas Town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（蒸汽小镇）来管理众多AI，该项目已获得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7.2k+ Star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705725" y="5667375"/>
            <a:ext cx="3905250" cy="609600"/>
          </a:xfrm>
          <a:custGeom>
            <a:avLst/>
            <a:gdLst/>
            <a:ahLst/>
            <a:cxnLst/>
            <a:rect l="l" t="t" r="r" b="b"/>
            <a:pathLst>
              <a:path w="3905250" h="609600">
                <a:moveTo>
                  <a:pt x="76200" y="0"/>
                </a:moveTo>
                <a:lnTo>
                  <a:pt x="3829050" y="0"/>
                </a:lnTo>
                <a:cubicBezTo>
                  <a:pt x="3871106" y="0"/>
                  <a:pt x="3905250" y="34144"/>
                  <a:pt x="3905250" y="76200"/>
                </a:cubicBezTo>
                <a:lnTo>
                  <a:pt x="3905250" y="533400"/>
                </a:lnTo>
                <a:cubicBezTo>
                  <a:pt x="3905250" y="575456"/>
                  <a:pt x="3871106" y="609600"/>
                  <a:pt x="38290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7" name="Text 45"/>
          <p:cNvSpPr/>
          <p:nvPr/>
        </p:nvSpPr>
        <p:spPr>
          <a:xfrm>
            <a:off x="7820025" y="5781675"/>
            <a:ext cx="3743325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"AI编程不是替代开发者，而是放大开发者能力，让人类聚焦于创造，AI聚焦于执行。"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2_bg.png"/>
          <p:cNvPicPr>
            <a:picLocks noChangeAspect="1"/>
          </p:cNvPicPr>
          <p:nvPr/>
        </p:nvPicPr>
        <p:blipFill>
          <a:blip r:embed="rId1">
            <a:alphaModFix amt="5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02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核心概念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深入理解Agent Skills的定义、价值与技术体系，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掌握Prompt、Skills、MCP的协同关系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什么是Agent Skills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11420475" cy="1447800"/>
          </a:xfrm>
          <a:custGeom>
            <a:avLst/>
            <a:gdLst/>
            <a:ahLst/>
            <a:cxnLst/>
            <a:rect l="l" t="t" r="r" b="b"/>
            <a:pathLst>
              <a:path w="11420475" h="1447800">
                <a:moveTo>
                  <a:pt x="114304" y="0"/>
                </a:moveTo>
                <a:lnTo>
                  <a:pt x="11306171" y="0"/>
                </a:lnTo>
                <a:cubicBezTo>
                  <a:pt x="11369299" y="0"/>
                  <a:pt x="11420475" y="51176"/>
                  <a:pt x="11420475" y="114304"/>
                </a:cubicBezTo>
                <a:lnTo>
                  <a:pt x="11420475" y="1333496"/>
                </a:lnTo>
                <a:cubicBezTo>
                  <a:pt x="11420475" y="1396624"/>
                  <a:pt x="11369299" y="1447800"/>
                  <a:pt x="11306171" y="1447800"/>
                </a:cubicBezTo>
                <a:lnTo>
                  <a:pt x="114304" y="1447800"/>
                </a:lnTo>
                <a:cubicBezTo>
                  <a:pt x="51176" y="1447800"/>
                  <a:pt x="0" y="1396624"/>
                  <a:pt x="0" y="133349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4954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83431" y="16573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183" y="-1395"/>
                </a:moveTo>
                <a:cubicBezTo>
                  <a:pt x="136234" y="-7758"/>
                  <a:pt x="149851" y="-7758"/>
                  <a:pt x="160902" y="-1395"/>
                </a:cubicBezTo>
                <a:lnTo>
                  <a:pt x="259073" y="55252"/>
                </a:lnTo>
                <a:cubicBezTo>
                  <a:pt x="270123" y="61615"/>
                  <a:pt x="276932" y="73447"/>
                  <a:pt x="276932" y="86171"/>
                </a:cubicBezTo>
                <a:lnTo>
                  <a:pt x="276932" y="199467"/>
                </a:lnTo>
                <a:cubicBezTo>
                  <a:pt x="276932" y="212248"/>
                  <a:pt x="270123" y="224024"/>
                  <a:pt x="259073" y="230386"/>
                </a:cubicBezTo>
                <a:lnTo>
                  <a:pt x="160902" y="287145"/>
                </a:lnTo>
                <a:cubicBezTo>
                  <a:pt x="149851" y="293508"/>
                  <a:pt x="136234" y="293508"/>
                  <a:pt x="125183" y="287145"/>
                </a:cubicBezTo>
                <a:lnTo>
                  <a:pt x="27068" y="230498"/>
                </a:lnTo>
                <a:cubicBezTo>
                  <a:pt x="16018" y="224135"/>
                  <a:pt x="9209" y="212303"/>
                  <a:pt x="9209" y="199579"/>
                </a:cubicBezTo>
                <a:lnTo>
                  <a:pt x="9209" y="86283"/>
                </a:lnTo>
                <a:cubicBezTo>
                  <a:pt x="9209" y="73502"/>
                  <a:pt x="16018" y="61726"/>
                  <a:pt x="27068" y="55364"/>
                </a:cubicBezTo>
                <a:lnTo>
                  <a:pt x="125183" y="-1395"/>
                </a:lnTo>
                <a:close/>
                <a:moveTo>
                  <a:pt x="241157" y="199523"/>
                </a:moveTo>
                <a:lnTo>
                  <a:pt x="241157" y="106821"/>
                </a:lnTo>
                <a:lnTo>
                  <a:pt x="160902" y="153144"/>
                </a:lnTo>
                <a:lnTo>
                  <a:pt x="160902" y="245845"/>
                </a:lnTo>
                <a:lnTo>
                  <a:pt x="241157" y="19952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419225" y="1495425"/>
            <a:ext cx="102679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定义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19225" y="1914525"/>
            <a:ext cx="10239375" cy="5619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Skills是</a:t>
            </a:r>
            <a:r>
              <a:rPr lang="en-US" sz="13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可复用的AI能力模块</a:t>
            </a:r>
            <a:r>
              <a:rPr lang="en-US" sz="13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，它将特定领域的专业知识、最佳实践和操作流程封装成标准化的指令集，让AI助手能够处理更专业、更复杂的任务。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5763" y="2905125"/>
            <a:ext cx="5610225" cy="3571875"/>
          </a:xfrm>
          <a:custGeom>
            <a:avLst/>
            <a:gdLst/>
            <a:ahLst/>
            <a:cxnLst/>
            <a:rect l="l" t="t" r="r" b="b"/>
            <a:pathLst>
              <a:path w="5610225" h="3571875">
                <a:moveTo>
                  <a:pt x="114300" y="0"/>
                </a:moveTo>
                <a:lnTo>
                  <a:pt x="5495925" y="0"/>
                </a:lnTo>
                <a:cubicBezTo>
                  <a:pt x="5559009" y="0"/>
                  <a:pt x="5610225" y="51216"/>
                  <a:pt x="5610225" y="114300"/>
                </a:cubicBezTo>
                <a:lnTo>
                  <a:pt x="5610225" y="3457575"/>
                </a:lnTo>
                <a:cubicBezTo>
                  <a:pt x="5610225" y="3520659"/>
                  <a:pt x="5559009" y="3571875"/>
                  <a:pt x="5495925" y="3571875"/>
                </a:cubicBezTo>
                <a:lnTo>
                  <a:pt x="114300" y="3571875"/>
                </a:lnTo>
                <a:cubicBezTo>
                  <a:pt x="51216" y="3571875"/>
                  <a:pt x="0" y="3520659"/>
                  <a:pt x="0" y="34575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04838" y="31384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3421" y="12576"/>
                </a:moveTo>
                <a:cubicBezTo>
                  <a:pt x="45095" y="10306"/>
                  <a:pt x="47774" y="8930"/>
                  <a:pt x="50602" y="8930"/>
                </a:cubicBezTo>
                <a:lnTo>
                  <a:pt x="139898" y="8930"/>
                </a:lnTo>
                <a:cubicBezTo>
                  <a:pt x="142726" y="8930"/>
                  <a:pt x="145405" y="10269"/>
                  <a:pt x="147079" y="12576"/>
                </a:cubicBezTo>
                <a:lnTo>
                  <a:pt x="188751" y="69131"/>
                </a:lnTo>
                <a:cubicBezTo>
                  <a:pt x="191281" y="72554"/>
                  <a:pt x="191021" y="77279"/>
                  <a:pt x="188193" y="80442"/>
                </a:cubicBezTo>
                <a:lnTo>
                  <a:pt x="101873" y="175692"/>
                </a:lnTo>
                <a:cubicBezTo>
                  <a:pt x="100199" y="177552"/>
                  <a:pt x="97780" y="178631"/>
                  <a:pt x="95250" y="178631"/>
                </a:cubicBezTo>
                <a:cubicBezTo>
                  <a:pt x="92720" y="178631"/>
                  <a:pt x="90339" y="177552"/>
                  <a:pt x="88627" y="175692"/>
                </a:cubicBezTo>
                <a:lnTo>
                  <a:pt x="2307" y="80442"/>
                </a:lnTo>
                <a:cubicBezTo>
                  <a:pt x="-558" y="77279"/>
                  <a:pt x="-781" y="72554"/>
                  <a:pt x="1749" y="69131"/>
                </a:cubicBezTo>
                <a:lnTo>
                  <a:pt x="43421" y="12576"/>
                </a:lnTo>
                <a:close/>
                <a:moveTo>
                  <a:pt x="57745" y="27384"/>
                </a:moveTo>
                <a:cubicBezTo>
                  <a:pt x="56517" y="28315"/>
                  <a:pt x="56183" y="29989"/>
                  <a:pt x="56964" y="31291"/>
                </a:cubicBezTo>
                <a:lnTo>
                  <a:pt x="78321" y="66898"/>
                </a:lnTo>
                <a:lnTo>
                  <a:pt x="23552" y="71438"/>
                </a:lnTo>
                <a:cubicBezTo>
                  <a:pt x="22027" y="71549"/>
                  <a:pt x="20836" y="72851"/>
                  <a:pt x="20836" y="74414"/>
                </a:cubicBezTo>
                <a:cubicBezTo>
                  <a:pt x="20836" y="75977"/>
                  <a:pt x="22027" y="77242"/>
                  <a:pt x="23552" y="77391"/>
                </a:cubicBezTo>
                <a:lnTo>
                  <a:pt x="94990" y="83344"/>
                </a:lnTo>
                <a:cubicBezTo>
                  <a:pt x="95138" y="83344"/>
                  <a:pt x="95324" y="83344"/>
                  <a:pt x="95473" y="83344"/>
                </a:cubicBezTo>
                <a:lnTo>
                  <a:pt x="166911" y="77391"/>
                </a:lnTo>
                <a:cubicBezTo>
                  <a:pt x="168436" y="77279"/>
                  <a:pt x="169627" y="75977"/>
                  <a:pt x="169627" y="74414"/>
                </a:cubicBezTo>
                <a:cubicBezTo>
                  <a:pt x="169627" y="72851"/>
                  <a:pt x="168436" y="71586"/>
                  <a:pt x="166911" y="71438"/>
                </a:cubicBezTo>
                <a:lnTo>
                  <a:pt x="112142" y="66861"/>
                </a:lnTo>
                <a:lnTo>
                  <a:pt x="133499" y="31291"/>
                </a:lnTo>
                <a:cubicBezTo>
                  <a:pt x="134280" y="29989"/>
                  <a:pt x="133945" y="28277"/>
                  <a:pt x="132717" y="27384"/>
                </a:cubicBezTo>
                <a:cubicBezTo>
                  <a:pt x="131490" y="26491"/>
                  <a:pt x="129778" y="26640"/>
                  <a:pt x="128736" y="27756"/>
                </a:cubicBezTo>
                <a:lnTo>
                  <a:pt x="95250" y="64071"/>
                </a:lnTo>
                <a:lnTo>
                  <a:pt x="61726" y="27756"/>
                </a:lnTo>
                <a:cubicBezTo>
                  <a:pt x="60685" y="26640"/>
                  <a:pt x="58973" y="26491"/>
                  <a:pt x="57745" y="27384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1" name="Text 9"/>
          <p:cNvSpPr/>
          <p:nvPr/>
        </p:nvSpPr>
        <p:spPr>
          <a:xfrm>
            <a:off x="819150" y="3100388"/>
            <a:ext cx="50768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四大核心价值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35194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04850" y="36337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9954" y="38100"/>
                </a:moveTo>
                <a:lnTo>
                  <a:pt x="99745" y="23813"/>
                </a:lnTo>
                <a:lnTo>
                  <a:pt x="33635" y="23813"/>
                </a:lnTo>
                <a:lnTo>
                  <a:pt x="23426" y="38100"/>
                </a:lnTo>
                <a:lnTo>
                  <a:pt x="109954" y="38100"/>
                </a:lnTo>
                <a:close/>
                <a:moveTo>
                  <a:pt x="0" y="44202"/>
                </a:moveTo>
                <a:cubicBezTo>
                  <a:pt x="0" y="40243"/>
                  <a:pt x="1250" y="36374"/>
                  <a:pt x="3542" y="33129"/>
                </a:cubicBezTo>
                <a:lnTo>
                  <a:pt x="18127" y="12740"/>
                </a:lnTo>
                <a:cubicBezTo>
                  <a:pt x="21699" y="7739"/>
                  <a:pt x="27474" y="4763"/>
                  <a:pt x="33605" y="4763"/>
                </a:cubicBezTo>
                <a:lnTo>
                  <a:pt x="99715" y="4763"/>
                </a:lnTo>
                <a:cubicBezTo>
                  <a:pt x="105876" y="4763"/>
                  <a:pt x="111651" y="7739"/>
                  <a:pt x="115223" y="12740"/>
                </a:cubicBezTo>
                <a:lnTo>
                  <a:pt x="129778" y="33129"/>
                </a:lnTo>
                <a:cubicBezTo>
                  <a:pt x="132100" y="36374"/>
                  <a:pt x="133320" y="40243"/>
                  <a:pt x="133320" y="44202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420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14" name="Text 12"/>
          <p:cNvSpPr/>
          <p:nvPr/>
        </p:nvSpPr>
        <p:spPr>
          <a:xfrm>
            <a:off x="1076325" y="3519488"/>
            <a:ext cx="3276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封装专业知识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3748087"/>
            <a:ext cx="3267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将特定领域的最佳实践和操作流程封装成可复用的技能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025" y="40528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695325" y="41671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18" name="Text 16"/>
          <p:cNvSpPr/>
          <p:nvPr/>
        </p:nvSpPr>
        <p:spPr>
          <a:xfrm>
            <a:off x="1076325" y="4052888"/>
            <a:ext cx="26098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提供工作流模板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4281488"/>
            <a:ext cx="26003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定义标准化的任务处理流程，提高工作效率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81025" y="45862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695325" y="47005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2" name="Text 20"/>
          <p:cNvSpPr/>
          <p:nvPr/>
        </p:nvSpPr>
        <p:spPr>
          <a:xfrm>
            <a:off x="1076325" y="4586288"/>
            <a:ext cx="24669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扩展AI能力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4814888"/>
            <a:ext cx="24574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让AI助手能够处理更专业、更复杂的任务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81025" y="51196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5" name="Shape 23"/>
          <p:cNvSpPr/>
          <p:nvPr/>
        </p:nvSpPr>
        <p:spPr>
          <a:xfrm>
            <a:off x="676275" y="52339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6" name="Text 24"/>
          <p:cNvSpPr/>
          <p:nvPr/>
        </p:nvSpPr>
        <p:spPr>
          <a:xfrm>
            <a:off x="1076325" y="5119688"/>
            <a:ext cx="2667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团队协作共享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76325" y="5348288"/>
            <a:ext cx="26574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项目级Skills可以在团队成员间共享专业知识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96013" y="2905125"/>
            <a:ext cx="5610225" cy="3571875"/>
          </a:xfrm>
          <a:custGeom>
            <a:avLst/>
            <a:gdLst/>
            <a:ahLst/>
            <a:cxnLst/>
            <a:rect l="l" t="t" r="r" b="b"/>
            <a:pathLst>
              <a:path w="5610225" h="3571875">
                <a:moveTo>
                  <a:pt x="114300" y="0"/>
                </a:moveTo>
                <a:lnTo>
                  <a:pt x="5495925" y="0"/>
                </a:lnTo>
                <a:cubicBezTo>
                  <a:pt x="5559009" y="0"/>
                  <a:pt x="5610225" y="51216"/>
                  <a:pt x="5610225" y="114300"/>
                </a:cubicBezTo>
                <a:lnTo>
                  <a:pt x="5610225" y="3457575"/>
                </a:lnTo>
                <a:cubicBezTo>
                  <a:pt x="5610225" y="3520659"/>
                  <a:pt x="5559009" y="3571875"/>
                  <a:pt x="5495925" y="3571875"/>
                </a:cubicBezTo>
                <a:lnTo>
                  <a:pt x="114300" y="3571875"/>
                </a:lnTo>
                <a:cubicBezTo>
                  <a:pt x="51216" y="3571875"/>
                  <a:pt x="0" y="3520659"/>
                  <a:pt x="0" y="34575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403181" y="31384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8930"/>
                </a:moveTo>
                <a:cubicBezTo>
                  <a:pt x="17859" y="3981"/>
                  <a:pt x="13878" y="0"/>
                  <a:pt x="8930" y="0"/>
                </a:cubicBezTo>
                <a:cubicBezTo>
                  <a:pt x="3981" y="0"/>
                  <a:pt x="0" y="3981"/>
                  <a:pt x="0" y="8930"/>
                </a:cubicBezTo>
                <a:lnTo>
                  <a:pt x="0" y="145852"/>
                </a:lnTo>
                <a:cubicBezTo>
                  <a:pt x="0" y="157349"/>
                  <a:pt x="9339" y="166688"/>
                  <a:pt x="20836" y="166688"/>
                </a:cubicBezTo>
                <a:lnTo>
                  <a:pt x="89297" y="166688"/>
                </a:lnTo>
                <a:lnTo>
                  <a:pt x="89297" y="148828"/>
                </a:lnTo>
                <a:lnTo>
                  <a:pt x="20836" y="148828"/>
                </a:lnTo>
                <a:cubicBezTo>
                  <a:pt x="19199" y="148828"/>
                  <a:pt x="17859" y="147489"/>
                  <a:pt x="17859" y="145852"/>
                </a:cubicBezTo>
                <a:lnTo>
                  <a:pt x="17859" y="59531"/>
                </a:lnTo>
                <a:lnTo>
                  <a:pt x="89297" y="59531"/>
                </a:lnTo>
                <a:lnTo>
                  <a:pt x="89297" y="41672"/>
                </a:lnTo>
                <a:lnTo>
                  <a:pt x="17859" y="41672"/>
                </a:lnTo>
                <a:lnTo>
                  <a:pt x="17859" y="8930"/>
                </a:lnTo>
                <a:close/>
                <a:moveTo>
                  <a:pt x="125016" y="83344"/>
                </a:moveTo>
                <a:lnTo>
                  <a:pt x="196453" y="83344"/>
                </a:lnTo>
                <a:cubicBezTo>
                  <a:pt x="206313" y="83344"/>
                  <a:pt x="214313" y="75344"/>
                  <a:pt x="214313" y="65484"/>
                </a:cubicBezTo>
                <a:lnTo>
                  <a:pt x="214313" y="29766"/>
                </a:lnTo>
                <a:cubicBezTo>
                  <a:pt x="214313" y="19906"/>
                  <a:pt x="206313" y="11906"/>
                  <a:pt x="196453" y="11906"/>
                </a:cubicBezTo>
                <a:lnTo>
                  <a:pt x="165683" y="11906"/>
                </a:lnTo>
                <a:cubicBezTo>
                  <a:pt x="162520" y="11906"/>
                  <a:pt x="159507" y="10641"/>
                  <a:pt x="157274" y="8409"/>
                </a:cubicBezTo>
                <a:lnTo>
                  <a:pt x="154074" y="5209"/>
                </a:lnTo>
                <a:cubicBezTo>
                  <a:pt x="150726" y="1860"/>
                  <a:pt x="146186" y="-37"/>
                  <a:pt x="141461" y="-37"/>
                </a:cubicBezTo>
                <a:lnTo>
                  <a:pt x="125016" y="0"/>
                </a:lnTo>
                <a:cubicBezTo>
                  <a:pt x="115156" y="0"/>
                  <a:pt x="107156" y="8000"/>
                  <a:pt x="107156" y="17859"/>
                </a:cubicBezTo>
                <a:lnTo>
                  <a:pt x="107156" y="65484"/>
                </a:lnTo>
                <a:cubicBezTo>
                  <a:pt x="107156" y="75344"/>
                  <a:pt x="115156" y="83344"/>
                  <a:pt x="125016" y="83344"/>
                </a:cubicBezTo>
                <a:close/>
                <a:moveTo>
                  <a:pt x="125016" y="190500"/>
                </a:moveTo>
                <a:lnTo>
                  <a:pt x="196453" y="190500"/>
                </a:lnTo>
                <a:cubicBezTo>
                  <a:pt x="206313" y="190500"/>
                  <a:pt x="214313" y="182500"/>
                  <a:pt x="214313" y="172641"/>
                </a:cubicBezTo>
                <a:lnTo>
                  <a:pt x="214313" y="136922"/>
                </a:lnTo>
                <a:cubicBezTo>
                  <a:pt x="214313" y="127062"/>
                  <a:pt x="206313" y="119063"/>
                  <a:pt x="196453" y="119063"/>
                </a:cubicBezTo>
                <a:lnTo>
                  <a:pt x="165683" y="119063"/>
                </a:lnTo>
                <a:cubicBezTo>
                  <a:pt x="162520" y="119063"/>
                  <a:pt x="159507" y="117797"/>
                  <a:pt x="157274" y="115565"/>
                </a:cubicBezTo>
                <a:lnTo>
                  <a:pt x="154074" y="112365"/>
                </a:lnTo>
                <a:cubicBezTo>
                  <a:pt x="150726" y="109017"/>
                  <a:pt x="146186" y="107119"/>
                  <a:pt x="141461" y="107119"/>
                </a:cubicBezTo>
                <a:lnTo>
                  <a:pt x="125016" y="107156"/>
                </a:lnTo>
                <a:cubicBezTo>
                  <a:pt x="115156" y="107156"/>
                  <a:pt x="107156" y="115156"/>
                  <a:pt x="107156" y="125016"/>
                </a:cubicBezTo>
                <a:lnTo>
                  <a:pt x="107156" y="172641"/>
                </a:lnTo>
                <a:cubicBezTo>
                  <a:pt x="107156" y="182500"/>
                  <a:pt x="115156" y="190500"/>
                  <a:pt x="125016" y="19050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0" name="Text 28"/>
          <p:cNvSpPr/>
          <p:nvPr/>
        </p:nvSpPr>
        <p:spPr>
          <a:xfrm>
            <a:off x="6629400" y="3100388"/>
            <a:ext cx="50768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标准结构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91275" y="3519488"/>
            <a:ext cx="5219700" cy="1257300"/>
          </a:xfrm>
          <a:custGeom>
            <a:avLst/>
            <a:gdLst/>
            <a:ahLst/>
            <a:cxnLst/>
            <a:rect l="l" t="t" r="r" b="b"/>
            <a:pathLst>
              <a:path w="5219700" h="1257300">
                <a:moveTo>
                  <a:pt x="76205" y="0"/>
                </a:moveTo>
                <a:lnTo>
                  <a:pt x="5143495" y="0"/>
                </a:lnTo>
                <a:cubicBezTo>
                  <a:pt x="5185582" y="0"/>
                  <a:pt x="5219700" y="34118"/>
                  <a:pt x="5219700" y="76205"/>
                </a:cubicBezTo>
                <a:lnTo>
                  <a:pt x="5219700" y="1181095"/>
                </a:lnTo>
                <a:cubicBezTo>
                  <a:pt x="5219700" y="1223182"/>
                  <a:pt x="5185582" y="1257300"/>
                  <a:pt x="5143495" y="1257300"/>
                </a:cubicBezTo>
                <a:lnTo>
                  <a:pt x="76205" y="1257300"/>
                </a:lnTo>
                <a:cubicBezTo>
                  <a:pt x="34118" y="1257300"/>
                  <a:pt x="0" y="1223182"/>
                  <a:pt x="0" y="11810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2" name="Text 30"/>
          <p:cNvSpPr/>
          <p:nvPr/>
        </p:nvSpPr>
        <p:spPr>
          <a:xfrm>
            <a:off x="6543675" y="3671888"/>
            <a:ext cx="4981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skill-name/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696075" y="3862387"/>
            <a:ext cx="48291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SKILL.md</a:t>
            </a: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← 必需：技能说明文档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6075" y="4052888"/>
            <a:ext cx="48291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5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scripts/</a:t>
            </a: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← 可选：可执行脚本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96075" y="4243388"/>
            <a:ext cx="48291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5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references/</a:t>
            </a: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← 可选：参考文档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6075" y="4433888"/>
            <a:ext cx="48291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105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assets/</a:t>
            </a: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← 可选：输出资源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96038" y="4933950"/>
            <a:ext cx="5210175" cy="428625"/>
          </a:xfrm>
          <a:custGeom>
            <a:avLst/>
            <a:gdLst/>
            <a:ahLst/>
            <a:cxnLst/>
            <a:rect l="l" t="t" r="r" b="b"/>
            <a:pathLst>
              <a:path w="5210175" h="428625">
                <a:moveTo>
                  <a:pt x="76201" y="0"/>
                </a:moveTo>
                <a:lnTo>
                  <a:pt x="5133974" y="0"/>
                </a:lnTo>
                <a:cubicBezTo>
                  <a:pt x="5176059" y="0"/>
                  <a:pt x="5210175" y="34116"/>
                  <a:pt x="5210175" y="76201"/>
                </a:cubicBezTo>
                <a:lnTo>
                  <a:pt x="5210175" y="352424"/>
                </a:lnTo>
                <a:cubicBezTo>
                  <a:pt x="5210175" y="394509"/>
                  <a:pt x="5176059" y="428625"/>
                  <a:pt x="5133974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34150" y="50815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9" name="Text 37"/>
          <p:cNvSpPr/>
          <p:nvPr/>
        </p:nvSpPr>
        <p:spPr>
          <a:xfrm>
            <a:off x="6743700" y="5053013"/>
            <a:ext cx="4810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Skills位于用户目录下的 </a:t>
            </a: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.claude/skills</a:t>
            </a:r>
            <a:r>
              <a:rPr lang="en-US" sz="105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或 </a:t>
            </a: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.cursor/skills</a:t>
            </a:r>
            <a:r>
              <a:rPr lang="en-US" sz="105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目录下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094" y="348094"/>
            <a:ext cx="11565430" cy="2088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5" b="1" kern="0" spc="55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8094" y="626570"/>
            <a:ext cx="11652454" cy="3480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技术对比：Prompt vs Skills vs MCP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8094" y="1148711"/>
            <a:ext cx="11565430" cy="2262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在AI Agent生态系统中，</a:t>
            </a:r>
            <a:r>
              <a:rPr lang="en-US" sz="109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Prompt</a:t>
            </a:r>
            <a:r>
              <a:rPr lang="en-US" sz="109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、</a:t>
            </a:r>
            <a:r>
              <a:rPr lang="en-US" sz="109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r>
              <a:rPr lang="en-US" sz="109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、</a:t>
            </a:r>
            <a:r>
              <a:rPr lang="en-US" sz="109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MCP</a:t>
            </a:r>
            <a:r>
              <a:rPr lang="en-US" sz="109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是三个核心概念，它们处于不同层级，服务于不同目的。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2445" y="1553370"/>
            <a:ext cx="11487109" cy="3333002"/>
          </a:xfrm>
          <a:custGeom>
            <a:avLst/>
            <a:gdLst/>
            <a:ahLst/>
            <a:cxnLst/>
            <a:rect l="l" t="t" r="r" b="b"/>
            <a:pathLst>
              <a:path w="11487109" h="3333002">
                <a:moveTo>
                  <a:pt x="104423" y="0"/>
                </a:moveTo>
                <a:lnTo>
                  <a:pt x="11382686" y="0"/>
                </a:lnTo>
                <a:cubicBezTo>
                  <a:pt x="11440357" y="0"/>
                  <a:pt x="11487109" y="46752"/>
                  <a:pt x="11487109" y="104423"/>
                </a:cubicBezTo>
                <a:lnTo>
                  <a:pt x="11487109" y="3228579"/>
                </a:lnTo>
                <a:cubicBezTo>
                  <a:pt x="11487109" y="3286250"/>
                  <a:pt x="11440357" y="3333002"/>
                  <a:pt x="11382686" y="3333002"/>
                </a:cubicBezTo>
                <a:lnTo>
                  <a:pt x="104423" y="3333002"/>
                </a:lnTo>
                <a:cubicBezTo>
                  <a:pt x="46752" y="3333002"/>
                  <a:pt x="0" y="3286250"/>
                  <a:pt x="0" y="3228579"/>
                </a:cubicBezTo>
                <a:lnTo>
                  <a:pt x="0" y="104423"/>
                </a:lnTo>
                <a:cubicBezTo>
                  <a:pt x="0" y="46790"/>
                  <a:pt x="46790" y="0"/>
                  <a:pt x="10442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graphicFrame>
        <p:nvGraphicFramePr>
          <p:cNvPr id="14" name="Table 0"/>
          <p:cNvGraphicFramePr>
            <a:graphicFrameLocks noGrp="1"/>
          </p:cNvGraphicFramePr>
          <p:nvPr/>
        </p:nvGraphicFramePr>
        <p:xfrm>
          <a:off x="530844" y="1731769"/>
          <a:ext cx="11130314" cy="2976206"/>
        </p:xfrm>
        <a:graphic>
          <a:graphicData uri="http://schemas.openxmlformats.org/drawingml/2006/table">
            <a:tbl>
              <a:tblPr/>
              <a:tblGrid>
                <a:gridCol w="1855052"/>
                <a:gridCol w="3091754"/>
                <a:gridCol w="3091754"/>
                <a:gridCol w="3091754"/>
              </a:tblGrid>
              <a:tr h="425172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维度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Prompt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Agent Skills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MCP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关注点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如何描述需求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能做什么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如何连接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抽象层级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顶层交互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中层能力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底层协议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作用范围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单次对话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任务级别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工具级别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持久化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会话级（临时）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文件级（持久）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服务级（持久）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复用粒度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最小（单条指令）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中等（功能模块）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较大（工具集成）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25172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E8E8E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使用者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最终用户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4D399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任务使用者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8A8F98"/>
                          </a:solidFill>
                          <a:latin typeface="微软雅黑" pitchFamily="34" charset="0"/>
                          <a:ea typeface="微软雅黑" charset="-122"/>
                          <a:cs typeface="微软雅黑" pitchFamily="34" charset="-120"/>
                        </a:rPr>
                        <a:t>工具开发者</a:t>
                      </a:r>
                      <a:endParaRPr lang="en-US" sz="1000" dirty="0">
                        <a:latin typeface="微软雅黑" pitchFamily="34" charset="0"/>
                        <a:ea typeface="微软雅黑" pitchFamily="34" charset="0"/>
                        <a:cs typeface="微软雅黑" pitchFamily="34" charset="0"/>
                      </a:endParaRPr>
                    </a:p>
                  </a:txBody>
                  <a:tcPr marL="139238" marR="139238" marT="104428" marB="104428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352445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56951" y="5264925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208857" y="97901"/>
                </a:moveTo>
                <a:cubicBezTo>
                  <a:pt x="208857" y="151951"/>
                  <a:pt x="162109" y="195803"/>
                  <a:pt x="104428" y="195803"/>
                </a:cubicBezTo>
                <a:cubicBezTo>
                  <a:pt x="89294" y="195803"/>
                  <a:pt x="74935" y="192784"/>
                  <a:pt x="61963" y="187359"/>
                </a:cubicBezTo>
                <a:lnTo>
                  <a:pt x="13665" y="208081"/>
                </a:lnTo>
                <a:cubicBezTo>
                  <a:pt x="9831" y="209713"/>
                  <a:pt x="5425" y="208775"/>
                  <a:pt x="2611" y="205716"/>
                </a:cubicBezTo>
                <a:cubicBezTo>
                  <a:pt x="-204" y="202656"/>
                  <a:pt x="-816" y="198169"/>
                  <a:pt x="1142" y="194498"/>
                </a:cubicBezTo>
                <a:lnTo>
                  <a:pt x="21049" y="156887"/>
                </a:lnTo>
                <a:cubicBezTo>
                  <a:pt x="7832" y="140448"/>
                  <a:pt x="0" y="120052"/>
                  <a:pt x="0" y="97901"/>
                </a:cubicBezTo>
                <a:cubicBezTo>
                  <a:pt x="0" y="43852"/>
                  <a:pt x="46748" y="0"/>
                  <a:pt x="104428" y="0"/>
                </a:cubicBezTo>
                <a:cubicBezTo>
                  <a:pt x="162109" y="0"/>
                  <a:pt x="208857" y="43852"/>
                  <a:pt x="208857" y="9790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9" name="Text 6"/>
          <p:cNvSpPr/>
          <p:nvPr/>
        </p:nvSpPr>
        <p:spPr>
          <a:xfrm>
            <a:off x="896343" y="5247520"/>
            <a:ext cx="696188" cy="24366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Prompt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30844" y="5595615"/>
            <a:ext cx="3411323" cy="4003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「对话」：你告诉AI要做什么。这是与AI交互的</a:t>
            </a:r>
            <a:r>
              <a:rPr lang="en-US" sz="96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入口</a:t>
            </a: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，通过自然语言描述需求。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41990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446496" y="5264925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91497" y="-1020"/>
                </a:moveTo>
                <a:cubicBezTo>
                  <a:pt x="99574" y="-5670"/>
                  <a:pt x="109527" y="-5670"/>
                  <a:pt x="117604" y="-1020"/>
                </a:cubicBezTo>
                <a:lnTo>
                  <a:pt x="189358" y="40384"/>
                </a:lnTo>
                <a:cubicBezTo>
                  <a:pt x="197435" y="45035"/>
                  <a:pt x="202411" y="53683"/>
                  <a:pt x="202411" y="62983"/>
                </a:cubicBezTo>
                <a:lnTo>
                  <a:pt x="202411" y="145792"/>
                </a:lnTo>
                <a:cubicBezTo>
                  <a:pt x="202411" y="155133"/>
                  <a:pt x="197435" y="163740"/>
                  <a:pt x="189358" y="168391"/>
                </a:cubicBezTo>
                <a:lnTo>
                  <a:pt x="117604" y="209876"/>
                </a:lnTo>
                <a:cubicBezTo>
                  <a:pt x="109527" y="214527"/>
                  <a:pt x="99574" y="214527"/>
                  <a:pt x="91497" y="209876"/>
                </a:cubicBezTo>
                <a:lnTo>
                  <a:pt x="19784" y="168472"/>
                </a:lnTo>
                <a:cubicBezTo>
                  <a:pt x="11707" y="163822"/>
                  <a:pt x="6731" y="155174"/>
                  <a:pt x="6731" y="145873"/>
                </a:cubicBezTo>
                <a:lnTo>
                  <a:pt x="6731" y="63065"/>
                </a:lnTo>
                <a:cubicBezTo>
                  <a:pt x="6731" y="53723"/>
                  <a:pt x="11707" y="45116"/>
                  <a:pt x="19784" y="40466"/>
                </a:cubicBezTo>
                <a:lnTo>
                  <a:pt x="91497" y="-1020"/>
                </a:lnTo>
                <a:close/>
                <a:moveTo>
                  <a:pt x="176263" y="145832"/>
                </a:moveTo>
                <a:lnTo>
                  <a:pt x="176263" y="78076"/>
                </a:lnTo>
                <a:lnTo>
                  <a:pt x="117604" y="111934"/>
                </a:lnTo>
                <a:lnTo>
                  <a:pt x="117604" y="179690"/>
                </a:lnTo>
                <a:lnTo>
                  <a:pt x="176263" y="14583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13" name="Text 10"/>
          <p:cNvSpPr/>
          <p:nvPr/>
        </p:nvSpPr>
        <p:spPr>
          <a:xfrm>
            <a:off x="4785888" y="5247520"/>
            <a:ext cx="1070390" cy="24366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endParaRPr lang="en-US" sz="1600" dirty="0"/>
          </a:p>
        </p:txBody>
      </p:sp>
      <p:sp>
        <p:nvSpPr>
          <p:cNvPr id="6" name="Text 11"/>
          <p:cNvSpPr/>
          <p:nvPr/>
        </p:nvSpPr>
        <p:spPr>
          <a:xfrm>
            <a:off x="4420389" y="5595615"/>
            <a:ext cx="3411323" cy="4003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「技能手册」：AI根据手册执行任务。这是AI的</a:t>
            </a:r>
            <a:r>
              <a:rPr lang="en-US" sz="96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能力</a:t>
            </a: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，封装了专业知识和工作流。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131535" y="5069122"/>
            <a:ext cx="3707203" cy="1105199"/>
          </a:xfrm>
          <a:custGeom>
            <a:avLst/>
            <a:gdLst/>
            <a:ahLst/>
            <a:cxnLst/>
            <a:rect l="l" t="t" r="r" b="b"/>
            <a:pathLst>
              <a:path w="3707203" h="1105199">
                <a:moveTo>
                  <a:pt x="104430" y="0"/>
                </a:moveTo>
                <a:lnTo>
                  <a:pt x="3602773" y="0"/>
                </a:lnTo>
                <a:cubicBezTo>
                  <a:pt x="3660448" y="0"/>
                  <a:pt x="3707203" y="46755"/>
                  <a:pt x="3707203" y="104430"/>
                </a:cubicBezTo>
                <a:lnTo>
                  <a:pt x="3707203" y="1000769"/>
                </a:lnTo>
                <a:cubicBezTo>
                  <a:pt x="3707203" y="1058444"/>
                  <a:pt x="3660448" y="1105199"/>
                  <a:pt x="3602773" y="1105199"/>
                </a:cubicBezTo>
                <a:lnTo>
                  <a:pt x="104430" y="1105199"/>
                </a:lnTo>
                <a:cubicBezTo>
                  <a:pt x="46755" y="1105199"/>
                  <a:pt x="0" y="1058444"/>
                  <a:pt x="0" y="1000769"/>
                </a:cubicBezTo>
                <a:lnTo>
                  <a:pt x="0" y="104430"/>
                </a:lnTo>
                <a:cubicBezTo>
                  <a:pt x="0" y="46755"/>
                  <a:pt x="46755" y="0"/>
                  <a:pt x="104430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349094" y="5264925"/>
            <a:ext cx="182749" cy="208857"/>
          </a:xfrm>
          <a:custGeom>
            <a:avLst/>
            <a:gdLst/>
            <a:ahLst/>
            <a:cxnLst/>
            <a:rect l="l" t="t" r="r" b="b"/>
            <a:pathLst>
              <a:path w="182749" h="208857">
                <a:moveTo>
                  <a:pt x="52214" y="-13054"/>
                </a:moveTo>
                <a:cubicBezTo>
                  <a:pt x="59434" y="-13054"/>
                  <a:pt x="65268" y="-7220"/>
                  <a:pt x="65268" y="0"/>
                </a:cubicBezTo>
                <a:lnTo>
                  <a:pt x="65268" y="39161"/>
                </a:lnTo>
                <a:lnTo>
                  <a:pt x="117482" y="39161"/>
                </a:lnTo>
                <a:lnTo>
                  <a:pt x="117482" y="0"/>
                </a:lnTo>
                <a:cubicBezTo>
                  <a:pt x="117482" y="-7220"/>
                  <a:pt x="123315" y="-13054"/>
                  <a:pt x="130535" y="-13054"/>
                </a:cubicBezTo>
                <a:cubicBezTo>
                  <a:pt x="137756" y="-13054"/>
                  <a:pt x="143589" y="-7220"/>
                  <a:pt x="143589" y="0"/>
                </a:cubicBezTo>
                <a:lnTo>
                  <a:pt x="143589" y="39161"/>
                </a:lnTo>
                <a:lnTo>
                  <a:pt x="169696" y="39161"/>
                </a:lnTo>
                <a:cubicBezTo>
                  <a:pt x="176916" y="39161"/>
                  <a:pt x="182749" y="44994"/>
                  <a:pt x="182749" y="52214"/>
                </a:cubicBezTo>
                <a:cubicBezTo>
                  <a:pt x="182749" y="59434"/>
                  <a:pt x="176916" y="65268"/>
                  <a:pt x="169696" y="65268"/>
                </a:cubicBezTo>
                <a:lnTo>
                  <a:pt x="169696" y="91375"/>
                </a:lnTo>
                <a:cubicBezTo>
                  <a:pt x="169696" y="130168"/>
                  <a:pt x="141468" y="162394"/>
                  <a:pt x="104428" y="168595"/>
                </a:cubicBezTo>
                <a:lnTo>
                  <a:pt x="104428" y="195803"/>
                </a:lnTo>
                <a:cubicBezTo>
                  <a:pt x="104428" y="203023"/>
                  <a:pt x="98595" y="208857"/>
                  <a:pt x="91375" y="208857"/>
                </a:cubicBezTo>
                <a:cubicBezTo>
                  <a:pt x="84154" y="208857"/>
                  <a:pt x="78321" y="203023"/>
                  <a:pt x="78321" y="195803"/>
                </a:cubicBezTo>
                <a:lnTo>
                  <a:pt x="78321" y="168595"/>
                </a:lnTo>
                <a:cubicBezTo>
                  <a:pt x="41282" y="162394"/>
                  <a:pt x="13054" y="130168"/>
                  <a:pt x="13054" y="91375"/>
                </a:cubicBezTo>
                <a:lnTo>
                  <a:pt x="13054" y="65268"/>
                </a:lnTo>
                <a:cubicBezTo>
                  <a:pt x="5833" y="65268"/>
                  <a:pt x="0" y="59434"/>
                  <a:pt x="0" y="52214"/>
                </a:cubicBezTo>
                <a:cubicBezTo>
                  <a:pt x="0" y="44994"/>
                  <a:pt x="5833" y="39161"/>
                  <a:pt x="13054" y="39161"/>
                </a:cubicBezTo>
                <a:lnTo>
                  <a:pt x="39161" y="39161"/>
                </a:lnTo>
                <a:lnTo>
                  <a:pt x="39161" y="0"/>
                </a:lnTo>
                <a:cubicBezTo>
                  <a:pt x="39161" y="-7220"/>
                  <a:pt x="44994" y="-13054"/>
                  <a:pt x="52214" y="-13054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17" name="Text 14"/>
          <p:cNvSpPr/>
          <p:nvPr/>
        </p:nvSpPr>
        <p:spPr>
          <a:xfrm>
            <a:off x="8675433" y="5247520"/>
            <a:ext cx="487332" cy="24366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MCP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309934" y="5595615"/>
            <a:ext cx="3411323" cy="40030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「USB接口」：AI通过它连接外部工具。这是AI与外部世界的</a:t>
            </a:r>
            <a:r>
              <a:rPr lang="en-US" sz="96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连接</a:t>
            </a:r>
            <a:r>
              <a:rPr lang="en-US" sz="96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，提供标准化通信协议。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52445" y="6352719"/>
            <a:ext cx="11487109" cy="496034"/>
          </a:xfrm>
          <a:custGeom>
            <a:avLst/>
            <a:gdLst/>
            <a:ahLst/>
            <a:cxnLst/>
            <a:rect l="l" t="t" r="r" b="b"/>
            <a:pathLst>
              <a:path w="11487109" h="496034">
                <a:moveTo>
                  <a:pt x="104430" y="0"/>
                </a:moveTo>
                <a:lnTo>
                  <a:pt x="11382679" y="0"/>
                </a:lnTo>
                <a:cubicBezTo>
                  <a:pt x="11440354" y="0"/>
                  <a:pt x="11487109" y="46755"/>
                  <a:pt x="11487109" y="104430"/>
                </a:cubicBezTo>
                <a:lnTo>
                  <a:pt x="11487109" y="391604"/>
                </a:lnTo>
                <a:cubicBezTo>
                  <a:pt x="11487109" y="449279"/>
                  <a:pt x="11440354" y="496034"/>
                  <a:pt x="11382679" y="496034"/>
                </a:cubicBezTo>
                <a:lnTo>
                  <a:pt x="104430" y="496034"/>
                </a:lnTo>
                <a:cubicBezTo>
                  <a:pt x="46794" y="496034"/>
                  <a:pt x="0" y="449241"/>
                  <a:pt x="0" y="391604"/>
                </a:cubicBezTo>
                <a:lnTo>
                  <a:pt x="0" y="104430"/>
                </a:lnTo>
                <a:cubicBezTo>
                  <a:pt x="0" y="46794"/>
                  <a:pt x="46794" y="0"/>
                  <a:pt x="104430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506912" y="6513713"/>
            <a:ext cx="195803" cy="174047"/>
          </a:xfrm>
          <a:custGeom>
            <a:avLst/>
            <a:gdLst/>
            <a:ahLst/>
            <a:cxnLst/>
            <a:rect l="l" t="t" r="r" b="b"/>
            <a:pathLst>
              <a:path w="195803" h="174047">
                <a:moveTo>
                  <a:pt x="142603" y="32634"/>
                </a:moveTo>
                <a:cubicBezTo>
                  <a:pt x="136960" y="32634"/>
                  <a:pt x="131487" y="34164"/>
                  <a:pt x="126694" y="36951"/>
                </a:cubicBezTo>
                <a:cubicBezTo>
                  <a:pt x="121323" y="31512"/>
                  <a:pt x="115068" y="26957"/>
                  <a:pt x="108168" y="23524"/>
                </a:cubicBezTo>
                <a:cubicBezTo>
                  <a:pt x="117754" y="15365"/>
                  <a:pt x="129957" y="10878"/>
                  <a:pt x="142603" y="10878"/>
                </a:cubicBezTo>
                <a:cubicBezTo>
                  <a:pt x="171974" y="10878"/>
                  <a:pt x="195803" y="34673"/>
                  <a:pt x="195803" y="64078"/>
                </a:cubicBezTo>
                <a:cubicBezTo>
                  <a:pt x="195803" y="78185"/>
                  <a:pt x="190194" y="91715"/>
                  <a:pt x="180234" y="101675"/>
                </a:cubicBezTo>
                <a:lnTo>
                  <a:pt x="156065" y="125844"/>
                </a:lnTo>
                <a:cubicBezTo>
                  <a:pt x="146104" y="135804"/>
                  <a:pt x="132575" y="141413"/>
                  <a:pt x="118468" y="141413"/>
                </a:cubicBezTo>
                <a:cubicBezTo>
                  <a:pt x="89097" y="141413"/>
                  <a:pt x="65268" y="117618"/>
                  <a:pt x="65268" y="88213"/>
                </a:cubicBezTo>
                <a:cubicBezTo>
                  <a:pt x="65268" y="87703"/>
                  <a:pt x="65268" y="87194"/>
                  <a:pt x="65302" y="86684"/>
                </a:cubicBezTo>
                <a:cubicBezTo>
                  <a:pt x="65472" y="80667"/>
                  <a:pt x="70469" y="75942"/>
                  <a:pt x="76486" y="76112"/>
                </a:cubicBezTo>
                <a:cubicBezTo>
                  <a:pt x="82502" y="76282"/>
                  <a:pt x="87228" y="81279"/>
                  <a:pt x="87058" y="87296"/>
                </a:cubicBezTo>
                <a:cubicBezTo>
                  <a:pt x="87058" y="87601"/>
                  <a:pt x="87058" y="87907"/>
                  <a:pt x="87058" y="88179"/>
                </a:cubicBezTo>
                <a:cubicBezTo>
                  <a:pt x="87058" y="105550"/>
                  <a:pt x="101131" y="119623"/>
                  <a:pt x="118502" y="119623"/>
                </a:cubicBezTo>
                <a:cubicBezTo>
                  <a:pt x="126830" y="119623"/>
                  <a:pt x="134819" y="116326"/>
                  <a:pt x="140733" y="110411"/>
                </a:cubicBezTo>
                <a:lnTo>
                  <a:pt x="164903" y="86242"/>
                </a:lnTo>
                <a:cubicBezTo>
                  <a:pt x="170784" y="80361"/>
                  <a:pt x="174115" y="72338"/>
                  <a:pt x="174115" y="64010"/>
                </a:cubicBezTo>
                <a:cubicBezTo>
                  <a:pt x="174115" y="46639"/>
                  <a:pt x="160042" y="32566"/>
                  <a:pt x="142671" y="32566"/>
                </a:cubicBezTo>
                <a:close/>
                <a:moveTo>
                  <a:pt x="93550" y="58911"/>
                </a:moveTo>
                <a:cubicBezTo>
                  <a:pt x="92904" y="58639"/>
                  <a:pt x="92259" y="58265"/>
                  <a:pt x="91681" y="57857"/>
                </a:cubicBezTo>
                <a:cubicBezTo>
                  <a:pt x="87397" y="55647"/>
                  <a:pt x="82502" y="54390"/>
                  <a:pt x="77369" y="54390"/>
                </a:cubicBezTo>
                <a:cubicBezTo>
                  <a:pt x="69041" y="54390"/>
                  <a:pt x="61052" y="57687"/>
                  <a:pt x="55138" y="63602"/>
                </a:cubicBezTo>
                <a:lnTo>
                  <a:pt x="30968" y="87771"/>
                </a:lnTo>
                <a:cubicBezTo>
                  <a:pt x="25087" y="93652"/>
                  <a:pt x="21756" y="101675"/>
                  <a:pt x="21756" y="110003"/>
                </a:cubicBezTo>
                <a:cubicBezTo>
                  <a:pt x="21756" y="127374"/>
                  <a:pt x="35829" y="141447"/>
                  <a:pt x="53200" y="141447"/>
                </a:cubicBezTo>
                <a:cubicBezTo>
                  <a:pt x="58809" y="141447"/>
                  <a:pt x="64282" y="139952"/>
                  <a:pt x="69075" y="137164"/>
                </a:cubicBezTo>
                <a:cubicBezTo>
                  <a:pt x="74446" y="142603"/>
                  <a:pt x="80701" y="147158"/>
                  <a:pt x="87635" y="150592"/>
                </a:cubicBezTo>
                <a:cubicBezTo>
                  <a:pt x="78049" y="158716"/>
                  <a:pt x="65880" y="163237"/>
                  <a:pt x="53200" y="163237"/>
                </a:cubicBezTo>
                <a:cubicBezTo>
                  <a:pt x="23829" y="163237"/>
                  <a:pt x="0" y="139442"/>
                  <a:pt x="0" y="110037"/>
                </a:cubicBezTo>
                <a:cubicBezTo>
                  <a:pt x="0" y="95930"/>
                  <a:pt x="5609" y="82400"/>
                  <a:pt x="15569" y="72440"/>
                </a:cubicBezTo>
                <a:lnTo>
                  <a:pt x="39738" y="48271"/>
                </a:lnTo>
                <a:cubicBezTo>
                  <a:pt x="49699" y="38311"/>
                  <a:pt x="63228" y="32702"/>
                  <a:pt x="77335" y="32702"/>
                </a:cubicBezTo>
                <a:cubicBezTo>
                  <a:pt x="106774" y="32702"/>
                  <a:pt x="130535" y="56701"/>
                  <a:pt x="130535" y="86038"/>
                </a:cubicBezTo>
                <a:cubicBezTo>
                  <a:pt x="130535" y="86480"/>
                  <a:pt x="130535" y="86922"/>
                  <a:pt x="130535" y="87363"/>
                </a:cubicBezTo>
                <a:cubicBezTo>
                  <a:pt x="130399" y="93380"/>
                  <a:pt x="125402" y="98105"/>
                  <a:pt x="119385" y="97969"/>
                </a:cubicBezTo>
                <a:cubicBezTo>
                  <a:pt x="113369" y="97834"/>
                  <a:pt x="108643" y="92836"/>
                  <a:pt x="108779" y="86820"/>
                </a:cubicBezTo>
                <a:cubicBezTo>
                  <a:pt x="108779" y="86548"/>
                  <a:pt x="108779" y="86310"/>
                  <a:pt x="108779" y="86038"/>
                </a:cubicBezTo>
                <a:cubicBezTo>
                  <a:pt x="108779" y="74582"/>
                  <a:pt x="102661" y="64520"/>
                  <a:pt x="93550" y="58979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1" name="Text 18"/>
          <p:cNvSpPr/>
          <p:nvPr/>
        </p:nvSpPr>
        <p:spPr>
          <a:xfrm>
            <a:off x="818021" y="6496308"/>
            <a:ext cx="5787066" cy="2088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调用链路：</a:t>
            </a:r>
            <a:r>
              <a:rPr lang="en-US" sz="1095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用户Prompt → Skills（解析意图）→ MCP（调用工具）→ 执行结果 → 返回用户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461" y="377461"/>
            <a:ext cx="11512570" cy="22647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0" b="1" kern="0" spc="59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 / CORE CONCEPTS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7461" y="679430"/>
            <a:ext cx="11606935" cy="37746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Skills标准规范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2180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5628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31331" y="1575901"/>
            <a:ext cx="141548" cy="188731"/>
          </a:xfrm>
          <a:custGeom>
            <a:avLst/>
            <a:gdLst/>
            <a:ahLst/>
            <a:cxnLst/>
            <a:rect l="l" t="t" r="r" b="b"/>
            <a:pathLst>
              <a:path w="141548" h="188731">
                <a:moveTo>
                  <a:pt x="0" y="23591"/>
                </a:moveTo>
                <a:cubicBezTo>
                  <a:pt x="0" y="10579"/>
                  <a:pt x="10579" y="0"/>
                  <a:pt x="23591" y="0"/>
                </a:cubicBezTo>
                <a:lnTo>
                  <a:pt x="78699" y="0"/>
                </a:lnTo>
                <a:cubicBezTo>
                  <a:pt x="84966" y="0"/>
                  <a:pt x="90974" y="2470"/>
                  <a:pt x="95397" y="6893"/>
                </a:cubicBezTo>
                <a:lnTo>
                  <a:pt x="134655" y="46187"/>
                </a:lnTo>
                <a:cubicBezTo>
                  <a:pt x="139078" y="50611"/>
                  <a:pt x="141548" y="56619"/>
                  <a:pt x="141548" y="62886"/>
                </a:cubicBezTo>
                <a:lnTo>
                  <a:pt x="141548" y="165139"/>
                </a:lnTo>
                <a:cubicBezTo>
                  <a:pt x="141548" y="178151"/>
                  <a:pt x="130969" y="188731"/>
                  <a:pt x="117957" y="188731"/>
                </a:cubicBezTo>
                <a:lnTo>
                  <a:pt x="23591" y="188731"/>
                </a:lnTo>
                <a:cubicBezTo>
                  <a:pt x="10579" y="188731"/>
                  <a:pt x="0" y="178151"/>
                  <a:pt x="0" y="165139"/>
                </a:cubicBezTo>
                <a:lnTo>
                  <a:pt x="0" y="23591"/>
                </a:lnTo>
                <a:close/>
                <a:moveTo>
                  <a:pt x="76672" y="21564"/>
                </a:moveTo>
                <a:lnTo>
                  <a:pt x="76672" y="56029"/>
                </a:lnTo>
                <a:cubicBezTo>
                  <a:pt x="76672" y="60932"/>
                  <a:pt x="80616" y="64876"/>
                  <a:pt x="85519" y="64876"/>
                </a:cubicBezTo>
                <a:lnTo>
                  <a:pt x="119984" y="64876"/>
                </a:lnTo>
                <a:lnTo>
                  <a:pt x="76672" y="21564"/>
                </a:lnTo>
                <a:close/>
                <a:moveTo>
                  <a:pt x="44234" y="94365"/>
                </a:moveTo>
                <a:cubicBezTo>
                  <a:pt x="39331" y="94365"/>
                  <a:pt x="35387" y="98310"/>
                  <a:pt x="35387" y="103212"/>
                </a:cubicBezTo>
                <a:cubicBezTo>
                  <a:pt x="35387" y="108115"/>
                  <a:pt x="39331" y="112059"/>
                  <a:pt x="44234" y="112059"/>
                </a:cubicBezTo>
                <a:lnTo>
                  <a:pt x="97314" y="112059"/>
                </a:lnTo>
                <a:cubicBezTo>
                  <a:pt x="102217" y="112059"/>
                  <a:pt x="106161" y="108115"/>
                  <a:pt x="106161" y="103212"/>
                </a:cubicBezTo>
                <a:cubicBezTo>
                  <a:pt x="106161" y="98310"/>
                  <a:pt x="102217" y="94365"/>
                  <a:pt x="97314" y="94365"/>
                </a:cubicBezTo>
                <a:lnTo>
                  <a:pt x="44234" y="94365"/>
                </a:lnTo>
                <a:close/>
                <a:moveTo>
                  <a:pt x="44234" y="129752"/>
                </a:moveTo>
                <a:cubicBezTo>
                  <a:pt x="39331" y="129752"/>
                  <a:pt x="35387" y="133696"/>
                  <a:pt x="35387" y="138599"/>
                </a:cubicBezTo>
                <a:cubicBezTo>
                  <a:pt x="35387" y="143502"/>
                  <a:pt x="39331" y="147446"/>
                  <a:pt x="44234" y="147446"/>
                </a:cubicBezTo>
                <a:lnTo>
                  <a:pt x="97314" y="147446"/>
                </a:lnTo>
                <a:cubicBezTo>
                  <a:pt x="102217" y="147446"/>
                  <a:pt x="106161" y="143502"/>
                  <a:pt x="106161" y="138599"/>
                </a:cubicBezTo>
                <a:cubicBezTo>
                  <a:pt x="106161" y="133696"/>
                  <a:pt x="102217" y="129752"/>
                  <a:pt x="97314" y="129752"/>
                </a:cubicBezTo>
                <a:lnTo>
                  <a:pt x="44234" y="12975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41820" y="1538155"/>
            <a:ext cx="953090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SKILL.md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5628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9" name="Text 7"/>
          <p:cNvSpPr/>
          <p:nvPr/>
        </p:nvSpPr>
        <p:spPr>
          <a:xfrm>
            <a:off x="575628" y="2028854"/>
            <a:ext cx="434080" cy="235913"/>
          </a:xfrm>
          <a:prstGeom prst="rect">
            <a:avLst/>
          </a:prstGeom>
          <a:noFill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必需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5628" y="2349697"/>
            <a:ext cx="3359406" cy="434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技能说明文档，包含技能描述、使用场景、使用方法、注意事项等核心信息。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5628" y="2930043"/>
            <a:ext cx="3293350" cy="981399"/>
          </a:xfrm>
          <a:custGeom>
            <a:avLst/>
            <a:gdLst/>
            <a:ahLst/>
            <a:cxnLst/>
            <a:rect l="l" t="t" r="r" b="b"/>
            <a:pathLst>
              <a:path w="3293350" h="981399">
                <a:moveTo>
                  <a:pt x="75489" y="0"/>
                </a:moveTo>
                <a:lnTo>
                  <a:pt x="3217861" y="0"/>
                </a:lnTo>
                <a:cubicBezTo>
                  <a:pt x="3259552" y="0"/>
                  <a:pt x="3293350" y="33798"/>
                  <a:pt x="3293350" y="75489"/>
                </a:cubicBezTo>
                <a:lnTo>
                  <a:pt x="3293350" y="905910"/>
                </a:lnTo>
                <a:cubicBezTo>
                  <a:pt x="3293350" y="947602"/>
                  <a:pt x="3259552" y="981399"/>
                  <a:pt x="3217861" y="981399"/>
                </a:cubicBezTo>
                <a:lnTo>
                  <a:pt x="75489" y="981399"/>
                </a:lnTo>
                <a:cubicBezTo>
                  <a:pt x="33798" y="981399"/>
                  <a:pt x="0" y="947602"/>
                  <a:pt x="0" y="905910"/>
                </a:cubicBezTo>
                <a:lnTo>
                  <a:pt x="0" y="75489"/>
                </a:lnTo>
                <a:cubicBezTo>
                  <a:pt x="0" y="33826"/>
                  <a:pt x="33826" y="0"/>
                  <a:pt x="75489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2" name="Text 10"/>
          <p:cNvSpPr/>
          <p:nvPr/>
        </p:nvSpPr>
        <p:spPr>
          <a:xfrm>
            <a:off x="688867" y="3043282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技能名称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88867" y="3194266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 功能描述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8867" y="3345251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 使用场景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8867" y="3496235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 使用方法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88867" y="3647220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 注意事项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58825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52274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9" name="Shape 17"/>
          <p:cNvSpPr/>
          <p:nvPr/>
        </p:nvSpPr>
        <p:spPr>
          <a:xfrm>
            <a:off x="4572590" y="1575901"/>
            <a:ext cx="212322" cy="188731"/>
          </a:xfrm>
          <a:custGeom>
            <a:avLst/>
            <a:gdLst/>
            <a:ahLst/>
            <a:cxnLst/>
            <a:rect l="l" t="t" r="r" b="b"/>
            <a:pathLst>
              <a:path w="212322" h="188731">
                <a:moveTo>
                  <a:pt x="132996" y="442"/>
                </a:moveTo>
                <a:cubicBezTo>
                  <a:pt x="126730" y="-1364"/>
                  <a:pt x="120205" y="2285"/>
                  <a:pt x="118399" y="8552"/>
                </a:cubicBezTo>
                <a:lnTo>
                  <a:pt x="71216" y="173691"/>
                </a:lnTo>
                <a:cubicBezTo>
                  <a:pt x="69410" y="179958"/>
                  <a:pt x="73059" y="186482"/>
                  <a:pt x="79326" y="188288"/>
                </a:cubicBezTo>
                <a:cubicBezTo>
                  <a:pt x="85592" y="190095"/>
                  <a:pt x="92117" y="186445"/>
                  <a:pt x="93923" y="180179"/>
                </a:cubicBezTo>
                <a:lnTo>
                  <a:pt x="141106" y="15039"/>
                </a:lnTo>
                <a:cubicBezTo>
                  <a:pt x="142912" y="8773"/>
                  <a:pt x="139263" y="2249"/>
                  <a:pt x="132996" y="442"/>
                </a:cubicBezTo>
                <a:close/>
                <a:moveTo>
                  <a:pt x="156809" y="50611"/>
                </a:moveTo>
                <a:cubicBezTo>
                  <a:pt x="152201" y="55218"/>
                  <a:pt x="152201" y="62701"/>
                  <a:pt x="156809" y="67309"/>
                </a:cubicBezTo>
                <a:lnTo>
                  <a:pt x="183865" y="94365"/>
                </a:lnTo>
                <a:lnTo>
                  <a:pt x="156809" y="121422"/>
                </a:lnTo>
                <a:cubicBezTo>
                  <a:pt x="152201" y="126029"/>
                  <a:pt x="152201" y="133512"/>
                  <a:pt x="156809" y="138120"/>
                </a:cubicBezTo>
                <a:cubicBezTo>
                  <a:pt x="161416" y="142728"/>
                  <a:pt x="168899" y="142728"/>
                  <a:pt x="173507" y="138120"/>
                </a:cubicBezTo>
                <a:lnTo>
                  <a:pt x="208894" y="102733"/>
                </a:lnTo>
                <a:cubicBezTo>
                  <a:pt x="213502" y="98125"/>
                  <a:pt x="213502" y="90642"/>
                  <a:pt x="208894" y="86035"/>
                </a:cubicBezTo>
                <a:lnTo>
                  <a:pt x="173507" y="50648"/>
                </a:lnTo>
                <a:cubicBezTo>
                  <a:pt x="168899" y="46040"/>
                  <a:pt x="161416" y="46040"/>
                  <a:pt x="156809" y="50648"/>
                </a:cubicBezTo>
                <a:close/>
                <a:moveTo>
                  <a:pt x="55550" y="50611"/>
                </a:moveTo>
                <a:cubicBezTo>
                  <a:pt x="50943" y="46003"/>
                  <a:pt x="43460" y="46003"/>
                  <a:pt x="38852" y="50611"/>
                </a:cubicBezTo>
                <a:lnTo>
                  <a:pt x="3465" y="85998"/>
                </a:lnTo>
                <a:cubicBezTo>
                  <a:pt x="-1143" y="90605"/>
                  <a:pt x="-1143" y="98088"/>
                  <a:pt x="3465" y="102696"/>
                </a:cubicBezTo>
                <a:lnTo>
                  <a:pt x="38852" y="138083"/>
                </a:lnTo>
                <a:cubicBezTo>
                  <a:pt x="43460" y="142691"/>
                  <a:pt x="50943" y="142691"/>
                  <a:pt x="55550" y="138083"/>
                </a:cubicBezTo>
                <a:cubicBezTo>
                  <a:pt x="60158" y="133475"/>
                  <a:pt x="60158" y="125992"/>
                  <a:pt x="55550" y="121385"/>
                </a:cubicBezTo>
                <a:lnTo>
                  <a:pt x="28494" y="94365"/>
                </a:lnTo>
                <a:lnTo>
                  <a:pt x="55513" y="67309"/>
                </a:lnTo>
                <a:cubicBezTo>
                  <a:pt x="60121" y="62701"/>
                  <a:pt x="60121" y="55218"/>
                  <a:pt x="55513" y="5061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20" name="Text 18"/>
          <p:cNvSpPr/>
          <p:nvPr/>
        </p:nvSpPr>
        <p:spPr>
          <a:xfrm>
            <a:off x="5018466" y="1538155"/>
            <a:ext cx="792669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scripts/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52274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2" name="Text 20"/>
          <p:cNvSpPr/>
          <p:nvPr/>
        </p:nvSpPr>
        <p:spPr>
          <a:xfrm>
            <a:off x="4452274" y="2028854"/>
            <a:ext cx="434080" cy="235913"/>
          </a:xfrm>
          <a:prstGeom prst="rect">
            <a:avLst/>
          </a:prstGeom>
          <a:noFill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可选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2274" y="2349697"/>
            <a:ext cx="3359406" cy="434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可执行脚本，Skill可以调用的脚本文件，用于自动化任务。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52274" y="2930043"/>
            <a:ext cx="3293350" cy="679430"/>
          </a:xfrm>
          <a:custGeom>
            <a:avLst/>
            <a:gdLst/>
            <a:ahLst/>
            <a:cxnLst/>
            <a:rect l="l" t="t" r="r" b="b"/>
            <a:pathLst>
              <a:path w="3293350" h="679430">
                <a:moveTo>
                  <a:pt x="75492" y="0"/>
                </a:moveTo>
                <a:lnTo>
                  <a:pt x="3217858" y="0"/>
                </a:lnTo>
                <a:cubicBezTo>
                  <a:pt x="3259551" y="0"/>
                  <a:pt x="3293350" y="33799"/>
                  <a:pt x="3293350" y="75492"/>
                </a:cubicBezTo>
                <a:lnTo>
                  <a:pt x="3293350" y="603939"/>
                </a:lnTo>
                <a:cubicBezTo>
                  <a:pt x="3293350" y="645632"/>
                  <a:pt x="3259551" y="679430"/>
                  <a:pt x="321785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5" name="Text 23"/>
          <p:cNvSpPr/>
          <p:nvPr/>
        </p:nvSpPr>
        <p:spPr>
          <a:xfrm>
            <a:off x="4565512" y="3043282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scripts/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41005" y="3194266"/>
            <a:ext cx="3048000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example.py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641005" y="3345251"/>
            <a:ext cx="3048000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helper.sh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35471" y="1250341"/>
            <a:ext cx="3680248" cy="2859269"/>
          </a:xfrm>
          <a:custGeom>
            <a:avLst/>
            <a:gdLst/>
            <a:ahLst/>
            <a:cxnLst/>
            <a:rect l="l" t="t" r="r" b="b"/>
            <a:pathLst>
              <a:path w="3680248" h="2859269">
                <a:moveTo>
                  <a:pt x="113227" y="0"/>
                </a:moveTo>
                <a:lnTo>
                  <a:pt x="3567021" y="0"/>
                </a:lnTo>
                <a:cubicBezTo>
                  <a:pt x="3629554" y="0"/>
                  <a:pt x="3680248" y="50693"/>
                  <a:pt x="3680248" y="113227"/>
                </a:cubicBezTo>
                <a:lnTo>
                  <a:pt x="3680248" y="2746042"/>
                </a:lnTo>
                <a:cubicBezTo>
                  <a:pt x="3680248" y="2808576"/>
                  <a:pt x="3629554" y="2859269"/>
                  <a:pt x="3567021" y="2859269"/>
                </a:cubicBezTo>
                <a:lnTo>
                  <a:pt x="113227" y="2859269"/>
                </a:lnTo>
                <a:cubicBezTo>
                  <a:pt x="50693" y="2859269"/>
                  <a:pt x="0" y="2808576"/>
                  <a:pt x="0" y="2746042"/>
                </a:cubicBezTo>
                <a:lnTo>
                  <a:pt x="0" y="113227"/>
                </a:lnTo>
                <a:cubicBezTo>
                  <a:pt x="0" y="50735"/>
                  <a:pt x="50735" y="0"/>
                  <a:pt x="11322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328920" y="1443789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0" name="Shape 28"/>
          <p:cNvSpPr/>
          <p:nvPr/>
        </p:nvSpPr>
        <p:spPr>
          <a:xfrm>
            <a:off x="8472827" y="1575901"/>
            <a:ext cx="165139" cy="188731"/>
          </a:xfrm>
          <a:custGeom>
            <a:avLst/>
            <a:gdLst/>
            <a:ahLst/>
            <a:cxnLst/>
            <a:rect l="l" t="t" r="r" b="b"/>
            <a:pathLst>
              <a:path w="165139" h="188731">
                <a:moveTo>
                  <a:pt x="141548" y="188731"/>
                </a:moveTo>
                <a:lnTo>
                  <a:pt x="35387" y="188731"/>
                </a:lnTo>
                <a:cubicBezTo>
                  <a:pt x="15850" y="188731"/>
                  <a:pt x="0" y="172880"/>
                  <a:pt x="0" y="153344"/>
                </a:cubicBezTo>
                <a:lnTo>
                  <a:pt x="0" y="35387"/>
                </a:lnTo>
                <a:cubicBezTo>
                  <a:pt x="0" y="15850"/>
                  <a:pt x="15850" y="0"/>
                  <a:pt x="35387" y="0"/>
                </a:cubicBezTo>
                <a:lnTo>
                  <a:pt x="147446" y="0"/>
                </a:lnTo>
                <a:cubicBezTo>
                  <a:pt x="157214" y="0"/>
                  <a:pt x="165139" y="7925"/>
                  <a:pt x="165139" y="17693"/>
                </a:cubicBezTo>
                <a:lnTo>
                  <a:pt x="165139" y="123854"/>
                </a:lnTo>
                <a:cubicBezTo>
                  <a:pt x="165139" y="131559"/>
                  <a:pt x="160200" y="138120"/>
                  <a:pt x="153344" y="140553"/>
                </a:cubicBezTo>
                <a:lnTo>
                  <a:pt x="153344" y="165139"/>
                </a:lnTo>
                <a:cubicBezTo>
                  <a:pt x="159868" y="165139"/>
                  <a:pt x="165139" y="170411"/>
                  <a:pt x="165139" y="176935"/>
                </a:cubicBezTo>
                <a:cubicBezTo>
                  <a:pt x="165139" y="183459"/>
                  <a:pt x="159868" y="188731"/>
                  <a:pt x="153344" y="188731"/>
                </a:cubicBezTo>
                <a:lnTo>
                  <a:pt x="141548" y="188731"/>
                </a:lnTo>
                <a:close/>
                <a:moveTo>
                  <a:pt x="35387" y="141548"/>
                </a:moveTo>
                <a:cubicBezTo>
                  <a:pt x="28863" y="141548"/>
                  <a:pt x="23591" y="146819"/>
                  <a:pt x="23591" y="153344"/>
                </a:cubicBezTo>
                <a:cubicBezTo>
                  <a:pt x="23591" y="159868"/>
                  <a:pt x="28863" y="165139"/>
                  <a:pt x="35387" y="165139"/>
                </a:cubicBezTo>
                <a:lnTo>
                  <a:pt x="129752" y="165139"/>
                </a:lnTo>
                <a:lnTo>
                  <a:pt x="129752" y="141548"/>
                </a:lnTo>
                <a:lnTo>
                  <a:pt x="35387" y="141548"/>
                </a:lnTo>
                <a:close/>
                <a:moveTo>
                  <a:pt x="47183" y="56029"/>
                </a:moveTo>
                <a:cubicBezTo>
                  <a:pt x="47183" y="60932"/>
                  <a:pt x="51127" y="64876"/>
                  <a:pt x="56029" y="64876"/>
                </a:cubicBezTo>
                <a:lnTo>
                  <a:pt x="120906" y="64876"/>
                </a:lnTo>
                <a:cubicBezTo>
                  <a:pt x="125808" y="64876"/>
                  <a:pt x="129752" y="60932"/>
                  <a:pt x="129752" y="56029"/>
                </a:cubicBezTo>
                <a:cubicBezTo>
                  <a:pt x="129752" y="51127"/>
                  <a:pt x="125808" y="47183"/>
                  <a:pt x="120906" y="47183"/>
                </a:cubicBezTo>
                <a:lnTo>
                  <a:pt x="56029" y="47183"/>
                </a:lnTo>
                <a:cubicBezTo>
                  <a:pt x="51127" y="47183"/>
                  <a:pt x="47183" y="51127"/>
                  <a:pt x="47183" y="56029"/>
                </a:cubicBezTo>
                <a:close/>
                <a:moveTo>
                  <a:pt x="56029" y="82570"/>
                </a:moveTo>
                <a:cubicBezTo>
                  <a:pt x="51127" y="82570"/>
                  <a:pt x="47183" y="86514"/>
                  <a:pt x="47183" y="91416"/>
                </a:cubicBezTo>
                <a:cubicBezTo>
                  <a:pt x="47183" y="96319"/>
                  <a:pt x="51127" y="100263"/>
                  <a:pt x="56029" y="100263"/>
                </a:cubicBezTo>
                <a:lnTo>
                  <a:pt x="120906" y="100263"/>
                </a:lnTo>
                <a:cubicBezTo>
                  <a:pt x="125808" y="100263"/>
                  <a:pt x="129752" y="96319"/>
                  <a:pt x="129752" y="91416"/>
                </a:cubicBezTo>
                <a:cubicBezTo>
                  <a:pt x="129752" y="86514"/>
                  <a:pt x="125808" y="82570"/>
                  <a:pt x="120906" y="82570"/>
                </a:cubicBezTo>
                <a:lnTo>
                  <a:pt x="56029" y="82570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31" name="Text 29"/>
          <p:cNvSpPr/>
          <p:nvPr/>
        </p:nvSpPr>
        <p:spPr>
          <a:xfrm>
            <a:off x="8895111" y="1538155"/>
            <a:ext cx="1141820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references/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28920" y="2028854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3" name="Text 31"/>
          <p:cNvSpPr/>
          <p:nvPr/>
        </p:nvSpPr>
        <p:spPr>
          <a:xfrm>
            <a:off x="8328920" y="2028854"/>
            <a:ext cx="434080" cy="235913"/>
          </a:xfrm>
          <a:prstGeom prst="rect">
            <a:avLst/>
          </a:prstGeom>
          <a:noFill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可选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28920" y="2349697"/>
            <a:ext cx="3359406" cy="434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参考文档，Skill可能加载到上下文的文档，如API文档、架构图等。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28920" y="2930043"/>
            <a:ext cx="3293350" cy="679430"/>
          </a:xfrm>
          <a:custGeom>
            <a:avLst/>
            <a:gdLst/>
            <a:ahLst/>
            <a:cxnLst/>
            <a:rect l="l" t="t" r="r" b="b"/>
            <a:pathLst>
              <a:path w="3293350" h="679430">
                <a:moveTo>
                  <a:pt x="75492" y="0"/>
                </a:moveTo>
                <a:lnTo>
                  <a:pt x="3217858" y="0"/>
                </a:lnTo>
                <a:cubicBezTo>
                  <a:pt x="3259551" y="0"/>
                  <a:pt x="3293350" y="33799"/>
                  <a:pt x="3293350" y="75492"/>
                </a:cubicBezTo>
                <a:lnTo>
                  <a:pt x="3293350" y="603939"/>
                </a:lnTo>
                <a:cubicBezTo>
                  <a:pt x="3293350" y="645632"/>
                  <a:pt x="3259551" y="679430"/>
                  <a:pt x="321785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6" name="Text 34"/>
          <p:cNvSpPr/>
          <p:nvPr/>
        </p:nvSpPr>
        <p:spPr>
          <a:xfrm>
            <a:off x="8442158" y="3043282"/>
            <a:ext cx="3123492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references/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517650" y="3194266"/>
            <a:ext cx="3048000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schema.md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517650" y="3345251"/>
            <a:ext cx="3048000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api_docs.md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2180" y="4303059"/>
            <a:ext cx="5614737" cy="2557300"/>
          </a:xfrm>
          <a:custGeom>
            <a:avLst/>
            <a:gdLst/>
            <a:ahLst/>
            <a:cxnLst/>
            <a:rect l="l" t="t" r="r" b="b"/>
            <a:pathLst>
              <a:path w="5614737" h="2557300">
                <a:moveTo>
                  <a:pt x="113237" y="0"/>
                </a:moveTo>
                <a:lnTo>
                  <a:pt x="5501500" y="0"/>
                </a:lnTo>
                <a:cubicBezTo>
                  <a:pt x="5564039" y="0"/>
                  <a:pt x="5614737" y="50698"/>
                  <a:pt x="5614737" y="113237"/>
                </a:cubicBezTo>
                <a:lnTo>
                  <a:pt x="5614737" y="2444063"/>
                </a:lnTo>
                <a:cubicBezTo>
                  <a:pt x="5614737" y="2506602"/>
                  <a:pt x="5564039" y="2557300"/>
                  <a:pt x="5501500" y="2557300"/>
                </a:cubicBezTo>
                <a:lnTo>
                  <a:pt x="113237" y="2557300"/>
                </a:lnTo>
                <a:cubicBezTo>
                  <a:pt x="50698" y="2557300"/>
                  <a:pt x="0" y="2506602"/>
                  <a:pt x="0" y="2444063"/>
                </a:cubicBezTo>
                <a:lnTo>
                  <a:pt x="0" y="113237"/>
                </a:lnTo>
                <a:cubicBezTo>
                  <a:pt x="0" y="50740"/>
                  <a:pt x="50740" y="0"/>
                  <a:pt x="11323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75628" y="4496508"/>
            <a:ext cx="452954" cy="452954"/>
          </a:xfrm>
          <a:custGeom>
            <a:avLst/>
            <a:gdLst/>
            <a:ahLst/>
            <a:cxnLst/>
            <a:rect l="l" t="t" r="r" b="b"/>
            <a:pathLst>
              <a:path w="452954" h="452954">
                <a:moveTo>
                  <a:pt x="113238" y="0"/>
                </a:moveTo>
                <a:lnTo>
                  <a:pt x="339715" y="0"/>
                </a:lnTo>
                <a:cubicBezTo>
                  <a:pt x="402213" y="0"/>
                  <a:pt x="452954" y="50740"/>
                  <a:pt x="452954" y="113238"/>
                </a:cubicBezTo>
                <a:lnTo>
                  <a:pt x="452954" y="339715"/>
                </a:lnTo>
                <a:cubicBezTo>
                  <a:pt x="452954" y="402213"/>
                  <a:pt x="402213" y="452954"/>
                  <a:pt x="339715" y="452954"/>
                </a:cubicBezTo>
                <a:lnTo>
                  <a:pt x="113238" y="452954"/>
                </a:lnTo>
                <a:cubicBezTo>
                  <a:pt x="50740" y="452954"/>
                  <a:pt x="0" y="402213"/>
                  <a:pt x="0" y="339715"/>
                </a:cubicBezTo>
                <a:lnTo>
                  <a:pt x="0" y="113238"/>
                </a:lnTo>
                <a:cubicBezTo>
                  <a:pt x="0" y="50740"/>
                  <a:pt x="50740" y="0"/>
                  <a:pt x="11323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1" name="Shape 39"/>
          <p:cNvSpPr/>
          <p:nvPr/>
        </p:nvSpPr>
        <p:spPr>
          <a:xfrm>
            <a:off x="719536" y="4628619"/>
            <a:ext cx="165139" cy="188731"/>
          </a:xfrm>
          <a:custGeom>
            <a:avLst/>
            <a:gdLst/>
            <a:ahLst/>
            <a:cxnLst/>
            <a:rect l="l" t="t" r="r" b="b"/>
            <a:pathLst>
              <a:path w="165139" h="188731">
                <a:moveTo>
                  <a:pt x="23591" y="11796"/>
                </a:moveTo>
                <a:cubicBezTo>
                  <a:pt x="10579" y="11796"/>
                  <a:pt x="0" y="22375"/>
                  <a:pt x="0" y="35387"/>
                </a:cubicBezTo>
                <a:lnTo>
                  <a:pt x="0" y="153344"/>
                </a:lnTo>
                <a:cubicBezTo>
                  <a:pt x="0" y="166356"/>
                  <a:pt x="10579" y="176935"/>
                  <a:pt x="23591" y="176935"/>
                </a:cubicBezTo>
                <a:lnTo>
                  <a:pt x="141548" y="176935"/>
                </a:lnTo>
                <a:cubicBezTo>
                  <a:pt x="154560" y="176935"/>
                  <a:pt x="165139" y="166356"/>
                  <a:pt x="165139" y="153344"/>
                </a:cubicBezTo>
                <a:lnTo>
                  <a:pt x="165139" y="35387"/>
                </a:lnTo>
                <a:cubicBezTo>
                  <a:pt x="165139" y="22375"/>
                  <a:pt x="154560" y="11796"/>
                  <a:pt x="141548" y="11796"/>
                </a:cubicBezTo>
                <a:lnTo>
                  <a:pt x="23591" y="11796"/>
                </a:lnTo>
                <a:close/>
                <a:moveTo>
                  <a:pt x="47183" y="41285"/>
                </a:moveTo>
                <a:cubicBezTo>
                  <a:pt x="56948" y="41285"/>
                  <a:pt x="64876" y="49213"/>
                  <a:pt x="64876" y="58978"/>
                </a:cubicBezTo>
                <a:cubicBezTo>
                  <a:pt x="64876" y="68744"/>
                  <a:pt x="56948" y="76672"/>
                  <a:pt x="47183" y="76672"/>
                </a:cubicBezTo>
                <a:cubicBezTo>
                  <a:pt x="37417" y="76672"/>
                  <a:pt x="29489" y="68744"/>
                  <a:pt x="29489" y="58978"/>
                </a:cubicBezTo>
                <a:cubicBezTo>
                  <a:pt x="29489" y="49213"/>
                  <a:pt x="37417" y="41285"/>
                  <a:pt x="47183" y="41285"/>
                </a:cubicBezTo>
                <a:close/>
                <a:moveTo>
                  <a:pt x="100263" y="82570"/>
                </a:moveTo>
                <a:cubicBezTo>
                  <a:pt x="103360" y="82570"/>
                  <a:pt x="106198" y="84192"/>
                  <a:pt x="107820" y="86809"/>
                </a:cubicBezTo>
                <a:lnTo>
                  <a:pt x="140258" y="139889"/>
                </a:lnTo>
                <a:cubicBezTo>
                  <a:pt x="141917" y="142617"/>
                  <a:pt x="141990" y="146045"/>
                  <a:pt x="140442" y="148847"/>
                </a:cubicBezTo>
                <a:cubicBezTo>
                  <a:pt x="138894" y="151648"/>
                  <a:pt x="135908" y="153344"/>
                  <a:pt x="132701" y="153344"/>
                </a:cubicBezTo>
                <a:lnTo>
                  <a:pt x="32438" y="153344"/>
                </a:lnTo>
                <a:cubicBezTo>
                  <a:pt x="29157" y="153344"/>
                  <a:pt x="26098" y="151501"/>
                  <a:pt x="24587" y="148589"/>
                </a:cubicBezTo>
                <a:cubicBezTo>
                  <a:pt x="23075" y="145676"/>
                  <a:pt x="23296" y="142138"/>
                  <a:pt x="25176" y="139447"/>
                </a:cubicBezTo>
                <a:lnTo>
                  <a:pt x="45819" y="109958"/>
                </a:lnTo>
                <a:cubicBezTo>
                  <a:pt x="47478" y="107599"/>
                  <a:pt x="50168" y="106198"/>
                  <a:pt x="53080" y="106198"/>
                </a:cubicBezTo>
                <a:cubicBezTo>
                  <a:pt x="55993" y="106198"/>
                  <a:pt x="58683" y="107599"/>
                  <a:pt x="60342" y="109958"/>
                </a:cubicBezTo>
                <a:lnTo>
                  <a:pt x="70074" y="123891"/>
                </a:lnTo>
                <a:lnTo>
                  <a:pt x="92707" y="86846"/>
                </a:lnTo>
                <a:cubicBezTo>
                  <a:pt x="94328" y="84228"/>
                  <a:pt x="97167" y="82607"/>
                  <a:pt x="100263" y="82607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42" name="Text 40"/>
          <p:cNvSpPr/>
          <p:nvPr/>
        </p:nvSpPr>
        <p:spPr>
          <a:xfrm>
            <a:off x="1141820" y="4590873"/>
            <a:ext cx="773796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assets/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75628" y="5081573"/>
            <a:ext cx="377461" cy="235913"/>
          </a:xfrm>
          <a:custGeom>
            <a:avLst/>
            <a:gdLst/>
            <a:ahLst/>
            <a:cxnLst/>
            <a:rect l="l" t="t" r="r" b="b"/>
            <a:pathLst>
              <a:path w="377461" h="235913">
                <a:moveTo>
                  <a:pt x="37746" y="0"/>
                </a:moveTo>
                <a:lnTo>
                  <a:pt x="339715" y="0"/>
                </a:lnTo>
                <a:cubicBezTo>
                  <a:pt x="360548" y="0"/>
                  <a:pt x="377461" y="16913"/>
                  <a:pt x="377461" y="37746"/>
                </a:cubicBezTo>
                <a:lnTo>
                  <a:pt x="377461" y="198167"/>
                </a:lnTo>
                <a:cubicBezTo>
                  <a:pt x="377461" y="219000"/>
                  <a:pt x="360548" y="235913"/>
                  <a:pt x="339715" y="235913"/>
                </a:cubicBezTo>
                <a:lnTo>
                  <a:pt x="37746" y="235913"/>
                </a:lnTo>
                <a:cubicBezTo>
                  <a:pt x="16913" y="235913"/>
                  <a:pt x="0" y="219000"/>
                  <a:pt x="0" y="198167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4" name="Text 42"/>
          <p:cNvSpPr/>
          <p:nvPr/>
        </p:nvSpPr>
        <p:spPr>
          <a:xfrm>
            <a:off x="575628" y="5081573"/>
            <a:ext cx="434080" cy="235913"/>
          </a:xfrm>
          <a:prstGeom prst="rect">
            <a:avLst/>
          </a:prstGeom>
          <a:noFill/>
        </p:spPr>
        <p:txBody>
          <a:bodyPr wrap="square" lIns="75492" tIns="37746" rIns="75492" bIns="37746" rtlCol="0" anchor="ctr"/>
          <a:lstStyle/>
          <a:p>
            <a:pPr>
              <a:lnSpc>
                <a:spcPct val="110000"/>
              </a:lnSpc>
            </a:pPr>
            <a:r>
              <a:rPr lang="en-US" sz="89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可选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75628" y="5402415"/>
            <a:ext cx="5293895" cy="43408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输出资源，不加载到上下文，而是在输出中使用的文件，如模板、图片、图标、字体、样板代码等。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75628" y="5982762"/>
            <a:ext cx="5227839" cy="679430"/>
          </a:xfrm>
          <a:custGeom>
            <a:avLst/>
            <a:gdLst/>
            <a:ahLst/>
            <a:cxnLst/>
            <a:rect l="l" t="t" r="r" b="b"/>
            <a:pathLst>
              <a:path w="5227839" h="679430">
                <a:moveTo>
                  <a:pt x="75492" y="0"/>
                </a:moveTo>
                <a:lnTo>
                  <a:pt x="5152348" y="0"/>
                </a:lnTo>
                <a:cubicBezTo>
                  <a:pt x="5194040" y="0"/>
                  <a:pt x="5227839" y="33799"/>
                  <a:pt x="5227839" y="75492"/>
                </a:cubicBezTo>
                <a:lnTo>
                  <a:pt x="5227839" y="603939"/>
                </a:lnTo>
                <a:cubicBezTo>
                  <a:pt x="5227839" y="645632"/>
                  <a:pt x="5194040" y="679430"/>
                  <a:pt x="5152348" y="679430"/>
                </a:cubicBezTo>
                <a:lnTo>
                  <a:pt x="75492" y="679430"/>
                </a:lnTo>
                <a:cubicBezTo>
                  <a:pt x="33827" y="679430"/>
                  <a:pt x="0" y="645604"/>
                  <a:pt x="0" y="603939"/>
                </a:cubicBezTo>
                <a:lnTo>
                  <a:pt x="0" y="75492"/>
                </a:lnTo>
                <a:cubicBezTo>
                  <a:pt x="0" y="33827"/>
                  <a:pt x="33827" y="0"/>
                  <a:pt x="75492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7" name="Text 45"/>
          <p:cNvSpPr/>
          <p:nvPr/>
        </p:nvSpPr>
        <p:spPr>
          <a:xfrm>
            <a:off x="688867" y="6096000"/>
            <a:ext cx="5057981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assets/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64359" y="6246985"/>
            <a:ext cx="4982489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templates/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64359" y="6397969"/>
            <a:ext cx="4982489" cy="1509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logo.png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97148" y="4303059"/>
            <a:ext cx="5614737" cy="2557300"/>
          </a:xfrm>
          <a:custGeom>
            <a:avLst/>
            <a:gdLst/>
            <a:ahLst/>
            <a:cxnLst/>
            <a:rect l="l" t="t" r="r" b="b"/>
            <a:pathLst>
              <a:path w="5614737" h="2557300">
                <a:moveTo>
                  <a:pt x="113237" y="0"/>
                </a:moveTo>
                <a:lnTo>
                  <a:pt x="5501500" y="0"/>
                </a:lnTo>
                <a:cubicBezTo>
                  <a:pt x="5564039" y="0"/>
                  <a:pt x="5614737" y="50698"/>
                  <a:pt x="5614737" y="113237"/>
                </a:cubicBezTo>
                <a:lnTo>
                  <a:pt x="5614737" y="2444063"/>
                </a:lnTo>
                <a:cubicBezTo>
                  <a:pt x="5614737" y="2506602"/>
                  <a:pt x="5564039" y="2557300"/>
                  <a:pt x="5501500" y="2557300"/>
                </a:cubicBezTo>
                <a:lnTo>
                  <a:pt x="113237" y="2557300"/>
                </a:lnTo>
                <a:cubicBezTo>
                  <a:pt x="50698" y="2557300"/>
                  <a:pt x="0" y="2506602"/>
                  <a:pt x="0" y="2444063"/>
                </a:cubicBezTo>
                <a:lnTo>
                  <a:pt x="0" y="113237"/>
                </a:lnTo>
                <a:cubicBezTo>
                  <a:pt x="0" y="50740"/>
                  <a:pt x="50740" y="0"/>
                  <a:pt x="11323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414188" y="4534254"/>
            <a:ext cx="188731" cy="188731"/>
          </a:xfrm>
          <a:custGeom>
            <a:avLst/>
            <a:gdLst/>
            <a:ahLst/>
            <a:cxnLst/>
            <a:rect l="l" t="t" r="r" b="b"/>
            <a:pathLst>
              <a:path w="188731" h="188731">
                <a:moveTo>
                  <a:pt x="94365" y="188731"/>
                </a:moveTo>
                <a:cubicBezTo>
                  <a:pt x="146447" y="188731"/>
                  <a:pt x="188731" y="146447"/>
                  <a:pt x="188731" y="94365"/>
                </a:cubicBezTo>
                <a:cubicBezTo>
                  <a:pt x="188731" y="42284"/>
                  <a:pt x="146447" y="0"/>
                  <a:pt x="94365" y="0"/>
                </a:cubicBezTo>
                <a:cubicBezTo>
                  <a:pt x="42284" y="0"/>
                  <a:pt x="0" y="42284"/>
                  <a:pt x="0" y="94365"/>
                </a:cubicBezTo>
                <a:cubicBezTo>
                  <a:pt x="0" y="146447"/>
                  <a:pt x="42284" y="188731"/>
                  <a:pt x="94365" y="188731"/>
                </a:cubicBezTo>
                <a:close/>
                <a:moveTo>
                  <a:pt x="94365" y="50132"/>
                </a:moveTo>
                <a:cubicBezTo>
                  <a:pt x="99268" y="50132"/>
                  <a:pt x="103212" y="54076"/>
                  <a:pt x="103212" y="58978"/>
                </a:cubicBezTo>
                <a:lnTo>
                  <a:pt x="103212" y="100263"/>
                </a:lnTo>
                <a:cubicBezTo>
                  <a:pt x="103212" y="105166"/>
                  <a:pt x="99268" y="109110"/>
                  <a:pt x="94365" y="109110"/>
                </a:cubicBezTo>
                <a:cubicBezTo>
                  <a:pt x="89463" y="109110"/>
                  <a:pt x="85519" y="105166"/>
                  <a:pt x="85519" y="100263"/>
                </a:cubicBezTo>
                <a:lnTo>
                  <a:pt x="85519" y="58978"/>
                </a:lnTo>
                <a:cubicBezTo>
                  <a:pt x="85519" y="54076"/>
                  <a:pt x="89463" y="50132"/>
                  <a:pt x="94365" y="50132"/>
                </a:cubicBezTo>
                <a:close/>
                <a:moveTo>
                  <a:pt x="84523" y="129752"/>
                </a:moveTo>
                <a:cubicBezTo>
                  <a:pt x="84299" y="126099"/>
                  <a:pt x="86121" y="122623"/>
                  <a:pt x="89253" y="120729"/>
                </a:cubicBezTo>
                <a:cubicBezTo>
                  <a:pt x="92385" y="118835"/>
                  <a:pt x="96309" y="118835"/>
                  <a:pt x="99441" y="120729"/>
                </a:cubicBezTo>
                <a:cubicBezTo>
                  <a:pt x="102573" y="122623"/>
                  <a:pt x="104394" y="126099"/>
                  <a:pt x="104170" y="129752"/>
                </a:cubicBezTo>
                <a:cubicBezTo>
                  <a:pt x="104394" y="133406"/>
                  <a:pt x="102573" y="136881"/>
                  <a:pt x="99441" y="138776"/>
                </a:cubicBezTo>
                <a:cubicBezTo>
                  <a:pt x="96309" y="140670"/>
                  <a:pt x="92385" y="140670"/>
                  <a:pt x="89253" y="138776"/>
                </a:cubicBezTo>
                <a:cubicBezTo>
                  <a:pt x="86121" y="136881"/>
                  <a:pt x="84299" y="133406"/>
                  <a:pt x="84523" y="12975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2" name="Text 50"/>
          <p:cNvSpPr/>
          <p:nvPr/>
        </p:nvSpPr>
        <p:spPr>
          <a:xfrm>
            <a:off x="6739748" y="4496508"/>
            <a:ext cx="849288" cy="26422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最佳实践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17727" y="4949461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4" name="Text 52"/>
          <p:cNvSpPr/>
          <p:nvPr/>
        </p:nvSpPr>
        <p:spPr>
          <a:xfrm>
            <a:off x="6668974" y="4911715"/>
            <a:ext cx="3189548" cy="1887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大文件（&gt;10k词）应在SKILL.md中包含grep搜索模式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17727" y="5251430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6" name="Text 54"/>
          <p:cNvSpPr/>
          <p:nvPr/>
        </p:nvSpPr>
        <p:spPr>
          <a:xfrm>
            <a:off x="6668974" y="5213684"/>
            <a:ext cx="3812359" cy="1887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避免重复：信息应位于SKILL.md或references中，而非两者都有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417727" y="5553399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8" name="Text 56"/>
          <p:cNvSpPr/>
          <p:nvPr/>
        </p:nvSpPr>
        <p:spPr>
          <a:xfrm>
            <a:off x="6668974" y="5515653"/>
            <a:ext cx="3283913" cy="1887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详细的参考资料应放在references目录，而非SKILL.md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17727" y="5855368"/>
            <a:ext cx="115598" cy="132111"/>
          </a:xfrm>
          <a:custGeom>
            <a:avLst/>
            <a:gdLst/>
            <a:ahLst/>
            <a:cxnLst/>
            <a:rect l="l" t="t" r="r" b="b"/>
            <a:pathLst>
              <a:path w="115598" h="132111">
                <a:moveTo>
                  <a:pt x="112192" y="18088"/>
                </a:moveTo>
                <a:cubicBezTo>
                  <a:pt x="115881" y="20771"/>
                  <a:pt x="116707" y="25932"/>
                  <a:pt x="114024" y="29622"/>
                </a:cubicBezTo>
                <a:lnTo>
                  <a:pt x="47968" y="120448"/>
                </a:lnTo>
                <a:cubicBezTo>
                  <a:pt x="46549" y="122410"/>
                  <a:pt x="44355" y="123622"/>
                  <a:pt x="41930" y="123829"/>
                </a:cubicBezTo>
                <a:cubicBezTo>
                  <a:pt x="39504" y="124035"/>
                  <a:pt x="37156" y="123132"/>
                  <a:pt x="35453" y="121429"/>
                </a:cubicBezTo>
                <a:lnTo>
                  <a:pt x="2425" y="88401"/>
                </a:lnTo>
                <a:cubicBezTo>
                  <a:pt x="-800" y="85176"/>
                  <a:pt x="-800" y="79938"/>
                  <a:pt x="2425" y="76712"/>
                </a:cubicBezTo>
                <a:cubicBezTo>
                  <a:pt x="5651" y="73487"/>
                  <a:pt x="10889" y="73487"/>
                  <a:pt x="14114" y="76712"/>
                </a:cubicBezTo>
                <a:lnTo>
                  <a:pt x="40304" y="102902"/>
                </a:lnTo>
                <a:lnTo>
                  <a:pt x="100683" y="19894"/>
                </a:lnTo>
                <a:cubicBezTo>
                  <a:pt x="103367" y="16204"/>
                  <a:pt x="108527" y="15379"/>
                  <a:pt x="112217" y="1806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60" name="Text 58"/>
          <p:cNvSpPr/>
          <p:nvPr/>
        </p:nvSpPr>
        <p:spPr>
          <a:xfrm>
            <a:off x="6668974" y="5817622"/>
            <a:ext cx="2840396" cy="18873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assets分离输出资源与文档，无需加载即可使用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3_bg.png"/>
          <p:cNvPicPr>
            <a:picLocks noChangeAspect="1"/>
          </p:cNvPicPr>
          <p:nvPr/>
        </p:nvPicPr>
        <p:blipFill>
          <a:blip r:embed="rId1">
            <a:alphaModFix amt="5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03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实战应用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从资源获取到创建实践，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再到IDE集成，全面掌握Skills应用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5" b="1" kern="0" spc="57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53143"/>
            <a:ext cx="11629571" cy="3628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优质Agent Skills资源获取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7393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3357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680357" y="15149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10879" y="25620"/>
                </a:moveTo>
                <a:cubicBezTo>
                  <a:pt x="13324" y="17151"/>
                  <a:pt x="21084" y="11339"/>
                  <a:pt x="29907" y="11339"/>
                </a:cubicBezTo>
                <a:lnTo>
                  <a:pt x="151805" y="11339"/>
                </a:lnTo>
                <a:cubicBezTo>
                  <a:pt x="160628" y="11339"/>
                  <a:pt x="168388" y="17151"/>
                  <a:pt x="170869" y="25620"/>
                </a:cubicBezTo>
                <a:lnTo>
                  <a:pt x="179161" y="54039"/>
                </a:lnTo>
                <a:cubicBezTo>
                  <a:pt x="183696" y="69524"/>
                  <a:pt x="172038" y="85045"/>
                  <a:pt x="155915" y="85045"/>
                </a:cubicBezTo>
                <a:cubicBezTo>
                  <a:pt x="146596" y="85045"/>
                  <a:pt x="138410" y="79765"/>
                  <a:pt x="134371" y="71898"/>
                </a:cubicBezTo>
                <a:cubicBezTo>
                  <a:pt x="130260" y="79658"/>
                  <a:pt x="122110" y="85045"/>
                  <a:pt x="112613" y="85045"/>
                </a:cubicBezTo>
                <a:cubicBezTo>
                  <a:pt x="103188" y="85045"/>
                  <a:pt x="95002" y="79729"/>
                  <a:pt x="90891" y="71934"/>
                </a:cubicBezTo>
                <a:cubicBezTo>
                  <a:pt x="86781" y="79729"/>
                  <a:pt x="78595" y="85045"/>
                  <a:pt x="69170" y="85045"/>
                </a:cubicBezTo>
                <a:cubicBezTo>
                  <a:pt x="59673" y="85045"/>
                  <a:pt x="51523" y="79694"/>
                  <a:pt x="47412" y="71898"/>
                </a:cubicBezTo>
                <a:cubicBezTo>
                  <a:pt x="43373" y="79729"/>
                  <a:pt x="35187" y="85045"/>
                  <a:pt x="25868" y="85045"/>
                </a:cubicBezTo>
                <a:cubicBezTo>
                  <a:pt x="9709" y="85045"/>
                  <a:pt x="-1914" y="69559"/>
                  <a:pt x="2622" y="54039"/>
                </a:cubicBezTo>
                <a:lnTo>
                  <a:pt x="10879" y="25620"/>
                </a:lnTo>
                <a:close/>
                <a:moveTo>
                  <a:pt x="34160" y="124732"/>
                </a:moveTo>
                <a:lnTo>
                  <a:pt x="147552" y="124732"/>
                </a:lnTo>
                <a:lnTo>
                  <a:pt x="147552" y="101203"/>
                </a:lnTo>
                <a:cubicBezTo>
                  <a:pt x="150246" y="101770"/>
                  <a:pt x="153045" y="102054"/>
                  <a:pt x="155880" y="102054"/>
                </a:cubicBezTo>
                <a:cubicBezTo>
                  <a:pt x="160947" y="102054"/>
                  <a:pt x="165802" y="101132"/>
                  <a:pt x="170231" y="99502"/>
                </a:cubicBezTo>
                <a:lnTo>
                  <a:pt x="170231" y="153080"/>
                </a:lnTo>
                <a:cubicBezTo>
                  <a:pt x="170231" y="162471"/>
                  <a:pt x="162612" y="170089"/>
                  <a:pt x="153222" y="170089"/>
                </a:cubicBezTo>
                <a:lnTo>
                  <a:pt x="28490" y="170089"/>
                </a:lnTo>
                <a:cubicBezTo>
                  <a:pt x="19100" y="170089"/>
                  <a:pt x="11481" y="162471"/>
                  <a:pt x="11481" y="153080"/>
                </a:cubicBezTo>
                <a:lnTo>
                  <a:pt x="11481" y="99502"/>
                </a:lnTo>
                <a:cubicBezTo>
                  <a:pt x="15910" y="101132"/>
                  <a:pt x="20730" y="102054"/>
                  <a:pt x="25832" y="102054"/>
                </a:cubicBezTo>
                <a:cubicBezTo>
                  <a:pt x="28703" y="102054"/>
                  <a:pt x="31467" y="101770"/>
                  <a:pt x="34160" y="101203"/>
                </a:cubicBezTo>
                <a:lnTo>
                  <a:pt x="34160" y="12473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097643" y="1478643"/>
            <a:ext cx="889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 MP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3357" y="1968500"/>
            <a:ext cx="3383643" cy="4172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Skills的专门资源站点，类似技能的"应用商店"，支持按关键词、分类、标签筛选技能。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1500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0" name="Text 8"/>
          <p:cNvSpPr/>
          <p:nvPr/>
        </p:nvSpPr>
        <p:spPr>
          <a:xfrm>
            <a:off x="784679" y="2526393"/>
            <a:ext cx="952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技能搜索与筛选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2807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55563" y="39688"/>
                </a:moveTo>
                <a:cubicBezTo>
                  <a:pt x="55563" y="35307"/>
                  <a:pt x="59119" y="31750"/>
                  <a:pt x="63500" y="31750"/>
                </a:cubicBezTo>
                <a:cubicBezTo>
                  <a:pt x="67881" y="31750"/>
                  <a:pt x="71438" y="35307"/>
                  <a:pt x="71438" y="39688"/>
                </a:cubicBezTo>
                <a:cubicBezTo>
                  <a:pt x="71438" y="44068"/>
                  <a:pt x="67881" y="47625"/>
                  <a:pt x="63500" y="47625"/>
                </a:cubicBezTo>
                <a:cubicBezTo>
                  <a:pt x="59119" y="47625"/>
                  <a:pt x="55563" y="44068"/>
                  <a:pt x="55563" y="39688"/>
                </a:cubicBezTo>
                <a:close/>
                <a:moveTo>
                  <a:pt x="53578" y="55563"/>
                </a:moveTo>
                <a:lnTo>
                  <a:pt x="65484" y="55563"/>
                </a:lnTo>
                <a:cubicBezTo>
                  <a:pt x="68783" y="55563"/>
                  <a:pt x="71438" y="58217"/>
                  <a:pt x="71438" y="61516"/>
                </a:cubicBezTo>
                <a:lnTo>
                  <a:pt x="71438" y="83344"/>
                </a:ln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3578" y="95250"/>
                </a:lnTo>
                <a:cubicBezTo>
                  <a:pt x="50279" y="95250"/>
                  <a:pt x="47625" y="92596"/>
                  <a:pt x="47625" y="89297"/>
                </a:cubicBezTo>
                <a:cubicBezTo>
                  <a:pt x="47625" y="85998"/>
                  <a:pt x="50279" y="83344"/>
                  <a:pt x="53578" y="83344"/>
                </a:cubicBezTo>
                <a:lnTo>
                  <a:pt x="59531" y="83344"/>
                </a:lnTo>
                <a:lnTo>
                  <a:pt x="59531" y="67469"/>
                </a:lnTo>
                <a:lnTo>
                  <a:pt x="53578" y="67469"/>
                </a:lnTo>
                <a:cubicBezTo>
                  <a:pt x="50279" y="67469"/>
                  <a:pt x="47625" y="64815"/>
                  <a:pt x="47625" y="61516"/>
                </a:cubicBezTo>
                <a:cubicBezTo>
                  <a:pt x="47625" y="58217"/>
                  <a:pt x="50279" y="55563"/>
                  <a:pt x="53578" y="55563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2" name="Text 10"/>
          <p:cNvSpPr/>
          <p:nvPr/>
        </p:nvSpPr>
        <p:spPr>
          <a:xfrm>
            <a:off x="784679" y="2780393"/>
            <a:ext cx="1206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查看技能详情与示例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9438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7938"/>
                </a:moveTo>
                <a:cubicBezTo>
                  <a:pt x="63500" y="3547"/>
                  <a:pt x="59953" y="0"/>
                  <a:pt x="55563" y="0"/>
                </a:cubicBezTo>
                <a:cubicBezTo>
                  <a:pt x="51172" y="0"/>
                  <a:pt x="47625" y="3547"/>
                  <a:pt x="47625" y="7938"/>
                </a:cubicBezTo>
                <a:lnTo>
                  <a:pt x="47625" y="60201"/>
                </a:lnTo>
                <a:lnTo>
                  <a:pt x="37356" y="49932"/>
                </a:lnTo>
                <a:cubicBezTo>
                  <a:pt x="34255" y="46831"/>
                  <a:pt x="29220" y="46831"/>
                  <a:pt x="26119" y="49932"/>
                </a:cubicBezTo>
                <a:cubicBezTo>
                  <a:pt x="23019" y="53032"/>
                  <a:pt x="23019" y="58068"/>
                  <a:pt x="26119" y="61168"/>
                </a:cubicBezTo>
                <a:lnTo>
                  <a:pt x="49932" y="84981"/>
                </a:lnTo>
                <a:cubicBezTo>
                  <a:pt x="53032" y="88081"/>
                  <a:pt x="58068" y="88081"/>
                  <a:pt x="61168" y="84981"/>
                </a:cubicBezTo>
                <a:lnTo>
                  <a:pt x="84981" y="61168"/>
                </a:lnTo>
                <a:cubicBezTo>
                  <a:pt x="88081" y="58068"/>
                  <a:pt x="88081" y="53032"/>
                  <a:pt x="84981" y="49932"/>
                </a:cubicBezTo>
                <a:cubicBezTo>
                  <a:pt x="81880" y="46831"/>
                  <a:pt x="76845" y="46831"/>
                  <a:pt x="73744" y="49932"/>
                </a:cubicBezTo>
                <a:lnTo>
                  <a:pt x="63500" y="60201"/>
                </a:lnTo>
                <a:lnTo>
                  <a:pt x="63500" y="7938"/>
                </a:lnTo>
                <a:close/>
                <a:moveTo>
                  <a:pt x="15875" y="79375"/>
                </a:moveTo>
                <a:cubicBezTo>
                  <a:pt x="7119" y="79375"/>
                  <a:pt x="0" y="86494"/>
                  <a:pt x="0" y="95250"/>
                </a:cubicBezTo>
                <a:lnTo>
                  <a:pt x="0" y="103188"/>
                </a:lnTo>
                <a:cubicBezTo>
                  <a:pt x="0" y="111944"/>
                  <a:pt x="7119" y="119063"/>
                  <a:pt x="15875" y="119063"/>
                </a:cubicBezTo>
                <a:lnTo>
                  <a:pt x="95250" y="119063"/>
                </a:lnTo>
                <a:cubicBezTo>
                  <a:pt x="104006" y="119063"/>
                  <a:pt x="111125" y="111944"/>
                  <a:pt x="111125" y="103188"/>
                </a:cubicBezTo>
                <a:lnTo>
                  <a:pt x="111125" y="95250"/>
                </a:lnTo>
                <a:cubicBezTo>
                  <a:pt x="111125" y="86494"/>
                  <a:pt x="104006" y="79375"/>
                  <a:pt x="95250" y="79375"/>
                </a:cubicBezTo>
                <a:lnTo>
                  <a:pt x="83617" y="79375"/>
                </a:lnTo>
                <a:lnTo>
                  <a:pt x="69577" y="93414"/>
                </a:lnTo>
                <a:cubicBezTo>
                  <a:pt x="61838" y="101154"/>
                  <a:pt x="49262" y="101154"/>
                  <a:pt x="41523" y="93414"/>
                </a:cubicBezTo>
                <a:lnTo>
                  <a:pt x="27508" y="79375"/>
                </a:lnTo>
                <a:lnTo>
                  <a:pt x="15875" y="79375"/>
                </a:lnTo>
                <a:close/>
                <a:moveTo>
                  <a:pt x="91281" y="93266"/>
                </a:moveTo>
                <a:cubicBezTo>
                  <a:pt x="94567" y="93266"/>
                  <a:pt x="97234" y="95933"/>
                  <a:pt x="97234" y="99219"/>
                </a:cubicBezTo>
                <a:cubicBezTo>
                  <a:pt x="97234" y="102504"/>
                  <a:pt x="94567" y="105172"/>
                  <a:pt x="91281" y="105172"/>
                </a:cubicBezTo>
                <a:cubicBezTo>
                  <a:pt x="87996" y="105172"/>
                  <a:pt x="85328" y="102504"/>
                  <a:pt x="85328" y="99219"/>
                </a:cubicBezTo>
                <a:cubicBezTo>
                  <a:pt x="85328" y="95933"/>
                  <a:pt x="87996" y="93266"/>
                  <a:pt x="91281" y="93266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4" name="Text 12"/>
          <p:cNvSpPr/>
          <p:nvPr/>
        </p:nvSpPr>
        <p:spPr>
          <a:xfrm>
            <a:off x="784679" y="3034393"/>
            <a:ext cx="898071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一键安装到IDE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49964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35929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4562929" y="15149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23352" y="80970"/>
                </a:moveTo>
                <a:cubicBezTo>
                  <a:pt x="28065" y="48015"/>
                  <a:pt x="56448" y="22679"/>
                  <a:pt x="90714" y="22679"/>
                </a:cubicBezTo>
                <a:cubicBezTo>
                  <a:pt x="109495" y="22679"/>
                  <a:pt x="126504" y="30297"/>
                  <a:pt x="138835" y="42593"/>
                </a:cubicBezTo>
                <a:cubicBezTo>
                  <a:pt x="138906" y="42664"/>
                  <a:pt x="138977" y="42735"/>
                  <a:pt x="139048" y="42806"/>
                </a:cubicBezTo>
                <a:lnTo>
                  <a:pt x="141741" y="45357"/>
                </a:lnTo>
                <a:lnTo>
                  <a:pt x="124768" y="45357"/>
                </a:lnTo>
                <a:cubicBezTo>
                  <a:pt x="118496" y="45357"/>
                  <a:pt x="113428" y="50424"/>
                  <a:pt x="113428" y="56696"/>
                </a:cubicBezTo>
                <a:cubicBezTo>
                  <a:pt x="113428" y="62968"/>
                  <a:pt x="118496" y="68036"/>
                  <a:pt x="124768" y="68036"/>
                </a:cubicBezTo>
                <a:lnTo>
                  <a:pt x="170125" y="68036"/>
                </a:lnTo>
                <a:cubicBezTo>
                  <a:pt x="176397" y="68036"/>
                  <a:pt x="181464" y="62968"/>
                  <a:pt x="181464" y="56696"/>
                </a:cubicBezTo>
                <a:lnTo>
                  <a:pt x="181464" y="11339"/>
                </a:lnTo>
                <a:cubicBezTo>
                  <a:pt x="181464" y="5067"/>
                  <a:pt x="176397" y="0"/>
                  <a:pt x="170125" y="0"/>
                </a:cubicBezTo>
                <a:cubicBezTo>
                  <a:pt x="163853" y="0"/>
                  <a:pt x="158785" y="5067"/>
                  <a:pt x="158785" y="11339"/>
                </a:cubicBezTo>
                <a:lnTo>
                  <a:pt x="158785" y="30262"/>
                </a:lnTo>
                <a:lnTo>
                  <a:pt x="154781" y="26470"/>
                </a:lnTo>
                <a:cubicBezTo>
                  <a:pt x="138375" y="10134"/>
                  <a:pt x="115696" y="0"/>
                  <a:pt x="90714" y="0"/>
                </a:cubicBezTo>
                <a:cubicBezTo>
                  <a:pt x="45003" y="0"/>
                  <a:pt x="7193" y="33805"/>
                  <a:pt x="921" y="77780"/>
                </a:cubicBezTo>
                <a:cubicBezTo>
                  <a:pt x="35" y="83982"/>
                  <a:pt x="4323" y="89722"/>
                  <a:pt x="10524" y="90608"/>
                </a:cubicBezTo>
                <a:cubicBezTo>
                  <a:pt x="16725" y="91494"/>
                  <a:pt x="22466" y="87171"/>
                  <a:pt x="23352" y="81005"/>
                </a:cubicBezTo>
                <a:close/>
                <a:moveTo>
                  <a:pt x="180507" y="103648"/>
                </a:moveTo>
                <a:cubicBezTo>
                  <a:pt x="181393" y="97447"/>
                  <a:pt x="177070" y="91706"/>
                  <a:pt x="170904" y="90821"/>
                </a:cubicBezTo>
                <a:cubicBezTo>
                  <a:pt x="164739" y="89935"/>
                  <a:pt x="158963" y="94258"/>
                  <a:pt x="158077" y="100424"/>
                </a:cubicBezTo>
                <a:cubicBezTo>
                  <a:pt x="153364" y="133378"/>
                  <a:pt x="124980" y="158715"/>
                  <a:pt x="90714" y="158715"/>
                </a:cubicBezTo>
                <a:cubicBezTo>
                  <a:pt x="71934" y="158715"/>
                  <a:pt x="54925" y="151096"/>
                  <a:pt x="42593" y="138800"/>
                </a:cubicBezTo>
                <a:cubicBezTo>
                  <a:pt x="42522" y="138729"/>
                  <a:pt x="42451" y="138658"/>
                  <a:pt x="42381" y="138587"/>
                </a:cubicBezTo>
                <a:lnTo>
                  <a:pt x="39687" y="136036"/>
                </a:lnTo>
                <a:lnTo>
                  <a:pt x="56661" y="136036"/>
                </a:lnTo>
                <a:cubicBezTo>
                  <a:pt x="62933" y="136036"/>
                  <a:pt x="68000" y="130969"/>
                  <a:pt x="68000" y="124697"/>
                </a:cubicBezTo>
                <a:cubicBezTo>
                  <a:pt x="68000" y="118425"/>
                  <a:pt x="62933" y="113357"/>
                  <a:pt x="56661" y="113357"/>
                </a:cubicBezTo>
                <a:lnTo>
                  <a:pt x="11339" y="113393"/>
                </a:lnTo>
                <a:cubicBezTo>
                  <a:pt x="8327" y="113393"/>
                  <a:pt x="5422" y="114598"/>
                  <a:pt x="3295" y="116759"/>
                </a:cubicBezTo>
                <a:cubicBezTo>
                  <a:pt x="1169" y="118921"/>
                  <a:pt x="-35" y="121791"/>
                  <a:pt x="0" y="124838"/>
                </a:cubicBezTo>
                <a:lnTo>
                  <a:pt x="354" y="169841"/>
                </a:lnTo>
                <a:cubicBezTo>
                  <a:pt x="390" y="176113"/>
                  <a:pt x="5528" y="181145"/>
                  <a:pt x="11800" y="181074"/>
                </a:cubicBezTo>
                <a:cubicBezTo>
                  <a:pt x="18072" y="181003"/>
                  <a:pt x="23104" y="175901"/>
                  <a:pt x="23033" y="169629"/>
                </a:cubicBezTo>
                <a:lnTo>
                  <a:pt x="22891" y="151379"/>
                </a:lnTo>
                <a:lnTo>
                  <a:pt x="26683" y="154958"/>
                </a:lnTo>
                <a:cubicBezTo>
                  <a:pt x="43089" y="171294"/>
                  <a:pt x="65732" y="181429"/>
                  <a:pt x="90714" y="181429"/>
                </a:cubicBezTo>
                <a:cubicBezTo>
                  <a:pt x="136426" y="181429"/>
                  <a:pt x="174235" y="147623"/>
                  <a:pt x="180507" y="103648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18" name="Text 16"/>
          <p:cNvSpPr/>
          <p:nvPr/>
        </p:nvSpPr>
        <p:spPr>
          <a:xfrm>
            <a:off x="4980214" y="1478643"/>
            <a:ext cx="81642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官方仓库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35929" y="1968500"/>
            <a:ext cx="3383643" cy="4172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Anthropic官方维护的标准技能集合，质量有保障，持续更新维护。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54071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1" name="Text 19"/>
          <p:cNvSpPr/>
          <p:nvPr/>
        </p:nvSpPr>
        <p:spPr>
          <a:xfrm>
            <a:off x="4667250" y="2526393"/>
            <a:ext cx="1206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官方认证，质量可靠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54071" y="2807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6346" y="56679"/>
                </a:moveTo>
                <a:cubicBezTo>
                  <a:pt x="19645" y="33610"/>
                  <a:pt x="39514" y="15875"/>
                  <a:pt x="63500" y="15875"/>
                </a:cubicBezTo>
                <a:cubicBezTo>
                  <a:pt x="76646" y="15875"/>
                  <a:pt x="88553" y="21208"/>
                  <a:pt x="97185" y="29815"/>
                </a:cubicBezTo>
                <a:cubicBezTo>
                  <a:pt x="97234" y="29865"/>
                  <a:pt x="97284" y="29914"/>
                  <a:pt x="97334" y="29964"/>
                </a:cubicBezTo>
                <a:lnTo>
                  <a:pt x="99219" y="31750"/>
                </a:lnTo>
                <a:lnTo>
                  <a:pt x="87337" y="31750"/>
                </a:lnTo>
                <a:cubicBezTo>
                  <a:pt x="82947" y="31750"/>
                  <a:pt x="79400" y="35297"/>
                  <a:pt x="79400" y="39688"/>
                </a:cubicBezTo>
                <a:cubicBezTo>
                  <a:pt x="79400" y="44078"/>
                  <a:pt x="82947" y="47625"/>
                  <a:pt x="87337" y="47625"/>
                </a:cubicBezTo>
                <a:lnTo>
                  <a:pt x="119087" y="47625"/>
                </a:lnTo>
                <a:cubicBezTo>
                  <a:pt x="123478" y="47625"/>
                  <a:pt x="127025" y="44078"/>
                  <a:pt x="127025" y="39688"/>
                </a:cubicBezTo>
                <a:lnTo>
                  <a:pt x="127025" y="7938"/>
                </a:lnTo>
                <a:cubicBezTo>
                  <a:pt x="127025" y="3547"/>
                  <a:pt x="123478" y="0"/>
                  <a:pt x="119087" y="0"/>
                </a:cubicBezTo>
                <a:cubicBezTo>
                  <a:pt x="114697" y="0"/>
                  <a:pt x="111150" y="3547"/>
                  <a:pt x="111150" y="7938"/>
                </a:cubicBezTo>
                <a:lnTo>
                  <a:pt x="111150" y="21183"/>
                </a:lnTo>
                <a:lnTo>
                  <a:pt x="108347" y="18529"/>
                </a:lnTo>
                <a:cubicBezTo>
                  <a:pt x="96862" y="7094"/>
                  <a:pt x="80987" y="0"/>
                  <a:pt x="63500" y="0"/>
                </a:cubicBezTo>
                <a:cubicBezTo>
                  <a:pt x="31502" y="0"/>
                  <a:pt x="5035" y="23664"/>
                  <a:pt x="645" y="54446"/>
                </a:cubicBezTo>
                <a:cubicBezTo>
                  <a:pt x="25" y="58787"/>
                  <a:pt x="3026" y="62805"/>
                  <a:pt x="7367" y="63426"/>
                </a:cubicBezTo>
                <a:cubicBezTo>
                  <a:pt x="11708" y="64046"/>
                  <a:pt x="15726" y="61020"/>
                  <a:pt x="16346" y="56704"/>
                </a:cubicBezTo>
                <a:close/>
                <a:moveTo>
                  <a:pt x="126355" y="72554"/>
                </a:moveTo>
                <a:cubicBezTo>
                  <a:pt x="126975" y="68213"/>
                  <a:pt x="123949" y="64195"/>
                  <a:pt x="119633" y="63574"/>
                </a:cubicBezTo>
                <a:cubicBezTo>
                  <a:pt x="115317" y="62954"/>
                  <a:pt x="111274" y="65980"/>
                  <a:pt x="110654" y="70296"/>
                </a:cubicBezTo>
                <a:cubicBezTo>
                  <a:pt x="107355" y="93365"/>
                  <a:pt x="87486" y="111100"/>
                  <a:pt x="63500" y="111100"/>
                </a:cubicBezTo>
                <a:cubicBezTo>
                  <a:pt x="50354" y="111100"/>
                  <a:pt x="38447" y="105767"/>
                  <a:pt x="29815" y="97160"/>
                </a:cubicBezTo>
                <a:cubicBezTo>
                  <a:pt x="29766" y="97110"/>
                  <a:pt x="29716" y="97061"/>
                  <a:pt x="29666" y="97011"/>
                </a:cubicBezTo>
                <a:lnTo>
                  <a:pt x="27781" y="95225"/>
                </a:lnTo>
                <a:lnTo>
                  <a:pt x="39663" y="95225"/>
                </a:lnTo>
                <a:cubicBezTo>
                  <a:pt x="44053" y="95225"/>
                  <a:pt x="47600" y="91678"/>
                  <a:pt x="47600" y="87288"/>
                </a:cubicBezTo>
                <a:cubicBezTo>
                  <a:pt x="47600" y="82897"/>
                  <a:pt x="44053" y="79350"/>
                  <a:pt x="39663" y="79350"/>
                </a:cubicBezTo>
                <a:lnTo>
                  <a:pt x="7938" y="79375"/>
                </a:lnTo>
                <a:cubicBezTo>
                  <a:pt x="5829" y="79375"/>
                  <a:pt x="3795" y="80218"/>
                  <a:pt x="2307" y="81731"/>
                </a:cubicBezTo>
                <a:cubicBezTo>
                  <a:pt x="819" y="83245"/>
                  <a:pt x="-25" y="85254"/>
                  <a:pt x="0" y="87387"/>
                </a:cubicBezTo>
                <a:lnTo>
                  <a:pt x="248" y="118889"/>
                </a:lnTo>
                <a:cubicBezTo>
                  <a:pt x="273" y="123279"/>
                  <a:pt x="3870" y="126802"/>
                  <a:pt x="8260" y="126752"/>
                </a:cubicBezTo>
                <a:cubicBezTo>
                  <a:pt x="12650" y="126702"/>
                  <a:pt x="16173" y="123130"/>
                  <a:pt x="16123" y="118740"/>
                </a:cubicBezTo>
                <a:lnTo>
                  <a:pt x="16024" y="105966"/>
                </a:lnTo>
                <a:lnTo>
                  <a:pt x="18678" y="108471"/>
                </a:lnTo>
                <a:cubicBezTo>
                  <a:pt x="30163" y="119906"/>
                  <a:pt x="46013" y="127000"/>
                  <a:pt x="63500" y="127000"/>
                </a:cubicBezTo>
                <a:cubicBezTo>
                  <a:pt x="95498" y="127000"/>
                  <a:pt x="121965" y="103336"/>
                  <a:pt x="126355" y="72554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3" name="Text 21"/>
          <p:cNvSpPr/>
          <p:nvPr/>
        </p:nvSpPr>
        <p:spPr>
          <a:xfrm>
            <a:off x="4667250" y="2780393"/>
            <a:ext cx="825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持续更新维护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62009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5250" y="127000"/>
                </a:moveTo>
                <a:lnTo>
                  <a:pt x="23812" y="127000"/>
                </a:lnTo>
                <a:cubicBezTo>
                  <a:pt x="10666" y="127000"/>
                  <a:pt x="0" y="116334"/>
                  <a:pt x="0" y="103188"/>
                </a:cubicBezTo>
                <a:lnTo>
                  <a:pt x="0" y="23812"/>
                </a:lnTo>
                <a:cubicBezTo>
                  <a:pt x="0" y="10666"/>
                  <a:pt x="10666" y="0"/>
                  <a:pt x="23812" y="0"/>
                </a:cubicBezTo>
                <a:lnTo>
                  <a:pt x="99219" y="0"/>
                </a:lnTo>
                <a:cubicBezTo>
                  <a:pt x="105792" y="0"/>
                  <a:pt x="111125" y="5333"/>
                  <a:pt x="111125" y="11906"/>
                </a:cubicBezTo>
                <a:lnTo>
                  <a:pt x="111125" y="83344"/>
                </a:lnTo>
                <a:cubicBezTo>
                  <a:pt x="111125" y="88528"/>
                  <a:pt x="107801" y="92943"/>
                  <a:pt x="103188" y="94580"/>
                </a:cubicBezTo>
                <a:lnTo>
                  <a:pt x="103188" y="111125"/>
                </a:lnTo>
                <a:cubicBezTo>
                  <a:pt x="107578" y="111125"/>
                  <a:pt x="111125" y="114672"/>
                  <a:pt x="111125" y="119063"/>
                </a:cubicBezTo>
                <a:cubicBezTo>
                  <a:pt x="111125" y="123453"/>
                  <a:pt x="107578" y="127000"/>
                  <a:pt x="103188" y="127000"/>
                </a:cubicBezTo>
                <a:lnTo>
                  <a:pt x="95250" y="127000"/>
                </a:lnTo>
                <a:close/>
                <a:moveTo>
                  <a:pt x="23812" y="95250"/>
                </a:moveTo>
                <a:cubicBezTo>
                  <a:pt x="19422" y="95250"/>
                  <a:pt x="15875" y="98797"/>
                  <a:pt x="15875" y="103188"/>
                </a:cubicBezTo>
                <a:cubicBezTo>
                  <a:pt x="15875" y="107578"/>
                  <a:pt x="19422" y="111125"/>
                  <a:pt x="23812" y="111125"/>
                </a:cubicBezTo>
                <a:lnTo>
                  <a:pt x="87313" y="111125"/>
                </a:lnTo>
                <a:lnTo>
                  <a:pt x="87313" y="95250"/>
                </a:lnTo>
                <a:lnTo>
                  <a:pt x="23812" y="95250"/>
                </a:lnTo>
                <a:close/>
                <a:moveTo>
                  <a:pt x="31750" y="37703"/>
                </a:moveTo>
                <a:cubicBezTo>
                  <a:pt x="31750" y="41002"/>
                  <a:pt x="34404" y="43656"/>
                  <a:pt x="37703" y="43656"/>
                </a:cubicBezTo>
                <a:lnTo>
                  <a:pt x="81359" y="43656"/>
                </a:lnTo>
                <a:cubicBezTo>
                  <a:pt x="84658" y="43656"/>
                  <a:pt x="87313" y="41002"/>
                  <a:pt x="87313" y="37703"/>
                </a:cubicBezTo>
                <a:cubicBezTo>
                  <a:pt x="87313" y="34404"/>
                  <a:pt x="84658" y="31750"/>
                  <a:pt x="81359" y="31750"/>
                </a:cubicBezTo>
                <a:lnTo>
                  <a:pt x="37703" y="31750"/>
                </a:lnTo>
                <a:cubicBezTo>
                  <a:pt x="34404" y="31750"/>
                  <a:pt x="31750" y="34404"/>
                  <a:pt x="31750" y="37703"/>
                </a:cubicBezTo>
                <a:close/>
                <a:moveTo>
                  <a:pt x="37703" y="55563"/>
                </a:moveTo>
                <a:cubicBezTo>
                  <a:pt x="34404" y="55563"/>
                  <a:pt x="31750" y="58217"/>
                  <a:pt x="31750" y="61516"/>
                </a:cubicBezTo>
                <a:cubicBezTo>
                  <a:pt x="31750" y="64815"/>
                  <a:pt x="34404" y="67469"/>
                  <a:pt x="37703" y="67469"/>
                </a:cubicBezTo>
                <a:lnTo>
                  <a:pt x="81359" y="67469"/>
                </a:lnTo>
                <a:cubicBezTo>
                  <a:pt x="84658" y="67469"/>
                  <a:pt x="87313" y="64815"/>
                  <a:pt x="87313" y="61516"/>
                </a:cubicBezTo>
                <a:cubicBezTo>
                  <a:pt x="87313" y="58217"/>
                  <a:pt x="84658" y="55563"/>
                  <a:pt x="81359" y="55563"/>
                </a:cubicBezTo>
                <a:lnTo>
                  <a:pt x="37703" y="555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5" name="Text 23"/>
          <p:cNvSpPr/>
          <p:nvPr/>
        </p:nvSpPr>
        <p:spPr>
          <a:xfrm>
            <a:off x="4667250" y="3034393"/>
            <a:ext cx="825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文档完善详细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2536" y="1201964"/>
            <a:ext cx="3692071" cy="2204357"/>
          </a:xfrm>
          <a:custGeom>
            <a:avLst/>
            <a:gdLst/>
            <a:ahLst/>
            <a:cxnLst/>
            <a:rect l="l" t="t" r="r" b="b"/>
            <a:pathLst>
              <a:path w="3692071" h="2204357">
                <a:moveTo>
                  <a:pt x="108851" y="0"/>
                </a:moveTo>
                <a:lnTo>
                  <a:pt x="3583220" y="0"/>
                </a:lnTo>
                <a:cubicBezTo>
                  <a:pt x="3643337" y="0"/>
                  <a:pt x="3692071" y="48734"/>
                  <a:pt x="3692071" y="108851"/>
                </a:cubicBezTo>
                <a:lnTo>
                  <a:pt x="3692071" y="2095506"/>
                </a:lnTo>
                <a:cubicBezTo>
                  <a:pt x="3692071" y="2155623"/>
                  <a:pt x="3643337" y="2204357"/>
                  <a:pt x="3583220" y="2204357"/>
                </a:cubicBezTo>
                <a:lnTo>
                  <a:pt x="108851" y="2204357"/>
                </a:lnTo>
                <a:cubicBezTo>
                  <a:pt x="48734" y="2204357"/>
                  <a:pt x="0" y="2155623"/>
                  <a:pt x="0" y="2095506"/>
                </a:cubicBezTo>
                <a:lnTo>
                  <a:pt x="0" y="108851"/>
                </a:lnTo>
                <a:cubicBezTo>
                  <a:pt x="0" y="48775"/>
                  <a:pt x="48775" y="0"/>
                  <a:pt x="10885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318500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422821" y="1514929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113393" y="5670"/>
                </a:moveTo>
                <a:cubicBezTo>
                  <a:pt x="133732" y="5670"/>
                  <a:pt x="150246" y="22183"/>
                  <a:pt x="150246" y="42522"/>
                </a:cubicBezTo>
                <a:cubicBezTo>
                  <a:pt x="150246" y="62862"/>
                  <a:pt x="133732" y="79375"/>
                  <a:pt x="113393" y="79375"/>
                </a:cubicBezTo>
                <a:cubicBezTo>
                  <a:pt x="93053" y="79375"/>
                  <a:pt x="76540" y="62862"/>
                  <a:pt x="76540" y="42522"/>
                </a:cubicBezTo>
                <a:cubicBezTo>
                  <a:pt x="76540" y="22183"/>
                  <a:pt x="93053" y="5670"/>
                  <a:pt x="113393" y="5670"/>
                </a:cubicBezTo>
                <a:close/>
                <a:moveTo>
                  <a:pt x="34018" y="31183"/>
                </a:moveTo>
                <a:cubicBezTo>
                  <a:pt x="48099" y="31183"/>
                  <a:pt x="59531" y="42615"/>
                  <a:pt x="59531" y="56696"/>
                </a:cubicBezTo>
                <a:cubicBezTo>
                  <a:pt x="59531" y="70778"/>
                  <a:pt x="48099" y="82210"/>
                  <a:pt x="34018" y="82210"/>
                </a:cubicBezTo>
                <a:cubicBezTo>
                  <a:pt x="19937" y="82210"/>
                  <a:pt x="8504" y="70778"/>
                  <a:pt x="8504" y="56696"/>
                </a:cubicBezTo>
                <a:cubicBezTo>
                  <a:pt x="8504" y="42615"/>
                  <a:pt x="19937" y="31183"/>
                  <a:pt x="34018" y="31183"/>
                </a:cubicBezTo>
                <a:close/>
                <a:moveTo>
                  <a:pt x="0" y="147411"/>
                </a:moveTo>
                <a:cubicBezTo>
                  <a:pt x="0" y="122358"/>
                  <a:pt x="20304" y="102054"/>
                  <a:pt x="45357" y="102054"/>
                </a:cubicBezTo>
                <a:cubicBezTo>
                  <a:pt x="49893" y="102054"/>
                  <a:pt x="54287" y="102727"/>
                  <a:pt x="58433" y="103967"/>
                </a:cubicBezTo>
                <a:cubicBezTo>
                  <a:pt x="46775" y="117007"/>
                  <a:pt x="39688" y="134229"/>
                  <a:pt x="39688" y="153080"/>
                </a:cubicBezTo>
                <a:lnTo>
                  <a:pt x="39688" y="158750"/>
                </a:lnTo>
                <a:cubicBezTo>
                  <a:pt x="39688" y="162790"/>
                  <a:pt x="40538" y="166617"/>
                  <a:pt x="42062" y="170089"/>
                </a:cubicBezTo>
                <a:lnTo>
                  <a:pt x="11339" y="170089"/>
                </a:lnTo>
                <a:cubicBezTo>
                  <a:pt x="5067" y="170089"/>
                  <a:pt x="0" y="165022"/>
                  <a:pt x="0" y="158750"/>
                </a:cubicBezTo>
                <a:lnTo>
                  <a:pt x="0" y="147411"/>
                </a:lnTo>
                <a:close/>
                <a:moveTo>
                  <a:pt x="184724" y="170089"/>
                </a:moveTo>
                <a:cubicBezTo>
                  <a:pt x="186248" y="166617"/>
                  <a:pt x="187098" y="162790"/>
                  <a:pt x="187098" y="158750"/>
                </a:cubicBezTo>
                <a:lnTo>
                  <a:pt x="187098" y="153080"/>
                </a:lnTo>
                <a:cubicBezTo>
                  <a:pt x="187098" y="134229"/>
                  <a:pt x="180011" y="117007"/>
                  <a:pt x="168353" y="103967"/>
                </a:cubicBezTo>
                <a:cubicBezTo>
                  <a:pt x="172499" y="102727"/>
                  <a:pt x="176893" y="102054"/>
                  <a:pt x="181429" y="102054"/>
                </a:cubicBezTo>
                <a:cubicBezTo>
                  <a:pt x="206481" y="102054"/>
                  <a:pt x="226786" y="122358"/>
                  <a:pt x="226786" y="147411"/>
                </a:cubicBezTo>
                <a:lnTo>
                  <a:pt x="226786" y="158750"/>
                </a:lnTo>
                <a:cubicBezTo>
                  <a:pt x="226786" y="165022"/>
                  <a:pt x="221718" y="170089"/>
                  <a:pt x="215446" y="170089"/>
                </a:cubicBezTo>
                <a:lnTo>
                  <a:pt x="184724" y="170089"/>
                </a:lnTo>
                <a:close/>
                <a:moveTo>
                  <a:pt x="167254" y="56696"/>
                </a:moveTo>
                <a:cubicBezTo>
                  <a:pt x="167254" y="42615"/>
                  <a:pt x="178687" y="31183"/>
                  <a:pt x="192768" y="31183"/>
                </a:cubicBezTo>
                <a:cubicBezTo>
                  <a:pt x="206849" y="31183"/>
                  <a:pt x="218281" y="42615"/>
                  <a:pt x="218281" y="56696"/>
                </a:cubicBezTo>
                <a:cubicBezTo>
                  <a:pt x="218281" y="70778"/>
                  <a:pt x="206849" y="82210"/>
                  <a:pt x="192768" y="82210"/>
                </a:cubicBezTo>
                <a:cubicBezTo>
                  <a:pt x="178687" y="82210"/>
                  <a:pt x="167254" y="70778"/>
                  <a:pt x="167254" y="56696"/>
                </a:cubicBezTo>
                <a:close/>
                <a:moveTo>
                  <a:pt x="56696" y="153080"/>
                </a:moveTo>
                <a:cubicBezTo>
                  <a:pt x="56696" y="121756"/>
                  <a:pt x="82068" y="96384"/>
                  <a:pt x="113393" y="96384"/>
                </a:cubicBezTo>
                <a:cubicBezTo>
                  <a:pt x="144718" y="96384"/>
                  <a:pt x="170089" y="121756"/>
                  <a:pt x="170089" y="153080"/>
                </a:cubicBezTo>
                <a:lnTo>
                  <a:pt x="170089" y="158750"/>
                </a:lnTo>
                <a:cubicBezTo>
                  <a:pt x="170089" y="165022"/>
                  <a:pt x="165022" y="170089"/>
                  <a:pt x="158750" y="170089"/>
                </a:cubicBezTo>
                <a:lnTo>
                  <a:pt x="68036" y="170089"/>
                </a:lnTo>
                <a:cubicBezTo>
                  <a:pt x="61764" y="170089"/>
                  <a:pt x="56696" y="165022"/>
                  <a:pt x="56696" y="158750"/>
                </a:cubicBezTo>
                <a:lnTo>
                  <a:pt x="56696" y="153080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29" name="Text 27"/>
          <p:cNvSpPr/>
          <p:nvPr/>
        </p:nvSpPr>
        <p:spPr>
          <a:xfrm>
            <a:off x="8862786" y="1478643"/>
            <a:ext cx="81642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社区资源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8500" y="1968500"/>
            <a:ext cx="3383643" cy="4172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Everything Claude Code等社区整理的资源合集，覆盖更多场景和需求。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36643" y="255360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55563" y="0"/>
                </a:moveTo>
                <a:cubicBezTo>
                  <a:pt x="64319" y="0"/>
                  <a:pt x="71438" y="5333"/>
                  <a:pt x="71438" y="11906"/>
                </a:cubicBezTo>
                <a:cubicBezTo>
                  <a:pt x="71438" y="14486"/>
                  <a:pt x="70346" y="16867"/>
                  <a:pt x="68461" y="18827"/>
                </a:cubicBezTo>
                <a:cubicBezTo>
                  <a:pt x="66824" y="20538"/>
                  <a:pt x="65484" y="22622"/>
                  <a:pt x="65484" y="25003"/>
                </a:cubicBezTo>
                <a:cubicBezTo>
                  <a:pt x="65484" y="28724"/>
                  <a:pt x="68511" y="31750"/>
                  <a:pt x="72231" y="31750"/>
                </a:cubicBezTo>
                <a:lnTo>
                  <a:pt x="83344" y="31750"/>
                </a:lnTo>
                <a:cubicBezTo>
                  <a:pt x="89917" y="31750"/>
                  <a:pt x="95250" y="37083"/>
                  <a:pt x="95250" y="43656"/>
                </a:cubicBezTo>
                <a:lnTo>
                  <a:pt x="95250" y="54769"/>
                </a:lnTo>
                <a:cubicBezTo>
                  <a:pt x="95250" y="58489"/>
                  <a:pt x="98276" y="61516"/>
                  <a:pt x="101997" y="61516"/>
                </a:cubicBezTo>
                <a:cubicBezTo>
                  <a:pt x="104353" y="61516"/>
                  <a:pt x="106462" y="60176"/>
                  <a:pt x="108173" y="58539"/>
                </a:cubicBezTo>
                <a:cubicBezTo>
                  <a:pt x="110133" y="56679"/>
                  <a:pt x="112514" y="55563"/>
                  <a:pt x="115094" y="55563"/>
                </a:cubicBezTo>
                <a:cubicBezTo>
                  <a:pt x="121667" y="55563"/>
                  <a:pt x="127000" y="62681"/>
                  <a:pt x="127000" y="71438"/>
                </a:cubicBezTo>
                <a:cubicBezTo>
                  <a:pt x="127000" y="80194"/>
                  <a:pt x="121667" y="87313"/>
                  <a:pt x="115094" y="87313"/>
                </a:cubicBezTo>
                <a:cubicBezTo>
                  <a:pt x="112514" y="87313"/>
                  <a:pt x="110108" y="86221"/>
                  <a:pt x="108173" y="84336"/>
                </a:cubicBezTo>
                <a:cubicBezTo>
                  <a:pt x="106462" y="82699"/>
                  <a:pt x="104378" y="81359"/>
                  <a:pt x="101997" y="81359"/>
                </a:cubicBezTo>
                <a:cubicBezTo>
                  <a:pt x="98276" y="81359"/>
                  <a:pt x="95250" y="84386"/>
                  <a:pt x="95250" y="88106"/>
                </a:cubicBezTo>
                <a:lnTo>
                  <a:pt x="95250" y="115094"/>
                </a:lnTo>
                <a:cubicBezTo>
                  <a:pt x="95250" y="121667"/>
                  <a:pt x="89917" y="127000"/>
                  <a:pt x="83344" y="127000"/>
                </a:cubicBezTo>
                <a:lnTo>
                  <a:pt x="69255" y="127000"/>
                </a:lnTo>
                <a:cubicBezTo>
                  <a:pt x="66080" y="127000"/>
                  <a:pt x="63500" y="124420"/>
                  <a:pt x="63500" y="121245"/>
                </a:cubicBezTo>
                <a:cubicBezTo>
                  <a:pt x="63500" y="118963"/>
                  <a:pt x="64939" y="116954"/>
                  <a:pt x="66774" y="115590"/>
                </a:cubicBezTo>
                <a:cubicBezTo>
                  <a:pt x="69652" y="113432"/>
                  <a:pt x="71438" y="110455"/>
                  <a:pt x="71438" y="107156"/>
                </a:cubicBezTo>
                <a:cubicBezTo>
                  <a:pt x="71438" y="100583"/>
                  <a:pt x="64319" y="95250"/>
                  <a:pt x="55563" y="95250"/>
                </a:cubicBezTo>
                <a:cubicBezTo>
                  <a:pt x="46806" y="95250"/>
                  <a:pt x="39688" y="100583"/>
                  <a:pt x="39688" y="107156"/>
                </a:cubicBezTo>
                <a:cubicBezTo>
                  <a:pt x="39688" y="110455"/>
                  <a:pt x="41473" y="113432"/>
                  <a:pt x="44351" y="115590"/>
                </a:cubicBezTo>
                <a:cubicBezTo>
                  <a:pt x="46186" y="116954"/>
                  <a:pt x="47625" y="118938"/>
                  <a:pt x="47625" y="121245"/>
                </a:cubicBezTo>
                <a:cubicBezTo>
                  <a:pt x="47625" y="124420"/>
                  <a:pt x="45045" y="127000"/>
                  <a:pt x="41870" y="127000"/>
                </a:cubicBezTo>
                <a:lnTo>
                  <a:pt x="11906" y="127000"/>
                </a:lnTo>
                <a:cubicBezTo>
                  <a:pt x="5333" y="127000"/>
                  <a:pt x="0" y="121667"/>
                  <a:pt x="0" y="115094"/>
                </a:cubicBezTo>
                <a:lnTo>
                  <a:pt x="0" y="85130"/>
                </a:lnTo>
                <a:cubicBezTo>
                  <a:pt x="0" y="81955"/>
                  <a:pt x="2580" y="79375"/>
                  <a:pt x="5755" y="79375"/>
                </a:cubicBezTo>
                <a:cubicBezTo>
                  <a:pt x="8037" y="79375"/>
                  <a:pt x="10046" y="80814"/>
                  <a:pt x="11410" y="82649"/>
                </a:cubicBezTo>
                <a:cubicBezTo>
                  <a:pt x="13568" y="85527"/>
                  <a:pt x="16545" y="87313"/>
                  <a:pt x="19844" y="87313"/>
                </a:cubicBezTo>
                <a:cubicBezTo>
                  <a:pt x="26417" y="87313"/>
                  <a:pt x="31750" y="80194"/>
                  <a:pt x="31750" y="71438"/>
                </a:cubicBezTo>
                <a:cubicBezTo>
                  <a:pt x="31750" y="62681"/>
                  <a:pt x="26417" y="55563"/>
                  <a:pt x="19844" y="55563"/>
                </a:cubicBezTo>
                <a:cubicBezTo>
                  <a:pt x="16545" y="55563"/>
                  <a:pt x="13568" y="57348"/>
                  <a:pt x="11410" y="60226"/>
                </a:cubicBezTo>
                <a:cubicBezTo>
                  <a:pt x="10046" y="62061"/>
                  <a:pt x="8062" y="63500"/>
                  <a:pt x="5755" y="63500"/>
                </a:cubicBezTo>
                <a:cubicBezTo>
                  <a:pt x="2580" y="63500"/>
                  <a:pt x="0" y="60920"/>
                  <a:pt x="0" y="57745"/>
                </a:cubicBezTo>
                <a:lnTo>
                  <a:pt x="0" y="43656"/>
                </a:lnTo>
                <a:cubicBezTo>
                  <a:pt x="0" y="37083"/>
                  <a:pt x="5333" y="31750"/>
                  <a:pt x="11906" y="31750"/>
                </a:cubicBezTo>
                <a:lnTo>
                  <a:pt x="38894" y="31750"/>
                </a:lnTo>
                <a:cubicBezTo>
                  <a:pt x="42614" y="31750"/>
                  <a:pt x="45641" y="28724"/>
                  <a:pt x="45641" y="25003"/>
                </a:cubicBezTo>
                <a:cubicBezTo>
                  <a:pt x="45641" y="22647"/>
                  <a:pt x="44301" y="20538"/>
                  <a:pt x="42664" y="18827"/>
                </a:cubicBezTo>
                <a:cubicBezTo>
                  <a:pt x="40804" y="16867"/>
                  <a:pt x="39688" y="14486"/>
                  <a:pt x="39688" y="11906"/>
                </a:cubicBezTo>
                <a:cubicBezTo>
                  <a:pt x="39688" y="5333"/>
                  <a:pt x="46806" y="0"/>
                  <a:pt x="55563" y="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2" name="Text 30"/>
          <p:cNvSpPr/>
          <p:nvPr/>
        </p:nvSpPr>
        <p:spPr>
          <a:xfrm>
            <a:off x="8549821" y="2526393"/>
            <a:ext cx="825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场景覆盖广泛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28705" y="2807607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6771" y="-4688"/>
                </a:moveTo>
                <a:cubicBezTo>
                  <a:pt x="75754" y="-6672"/>
                  <a:pt x="73695" y="-7937"/>
                  <a:pt x="71462" y="-7937"/>
                </a:cubicBezTo>
                <a:cubicBezTo>
                  <a:pt x="69230" y="-7937"/>
                  <a:pt x="67171" y="-6672"/>
                  <a:pt x="66154" y="-4688"/>
                </a:cubicBezTo>
                <a:lnTo>
                  <a:pt x="47898" y="31080"/>
                </a:lnTo>
                <a:lnTo>
                  <a:pt x="8235" y="37381"/>
                </a:lnTo>
                <a:cubicBezTo>
                  <a:pt x="6028" y="37728"/>
                  <a:pt x="4192" y="39291"/>
                  <a:pt x="3497" y="41424"/>
                </a:cubicBezTo>
                <a:cubicBezTo>
                  <a:pt x="2803" y="43557"/>
                  <a:pt x="3373" y="45889"/>
                  <a:pt x="4936" y="47476"/>
                </a:cubicBezTo>
                <a:lnTo>
                  <a:pt x="33313" y="75878"/>
                </a:lnTo>
                <a:lnTo>
                  <a:pt x="27062" y="115540"/>
                </a:lnTo>
                <a:cubicBezTo>
                  <a:pt x="26715" y="117748"/>
                  <a:pt x="27632" y="119980"/>
                  <a:pt x="29443" y="121295"/>
                </a:cubicBezTo>
                <a:cubicBezTo>
                  <a:pt x="31254" y="122610"/>
                  <a:pt x="33635" y="122808"/>
                  <a:pt x="35644" y="121791"/>
                </a:cubicBezTo>
                <a:lnTo>
                  <a:pt x="71462" y="103584"/>
                </a:lnTo>
                <a:lnTo>
                  <a:pt x="107255" y="121791"/>
                </a:lnTo>
                <a:cubicBezTo>
                  <a:pt x="109240" y="122808"/>
                  <a:pt x="111646" y="122610"/>
                  <a:pt x="113457" y="121295"/>
                </a:cubicBezTo>
                <a:cubicBezTo>
                  <a:pt x="115267" y="119980"/>
                  <a:pt x="116185" y="117773"/>
                  <a:pt x="115838" y="115540"/>
                </a:cubicBezTo>
                <a:lnTo>
                  <a:pt x="109562" y="75878"/>
                </a:lnTo>
                <a:lnTo>
                  <a:pt x="137939" y="47476"/>
                </a:lnTo>
                <a:cubicBezTo>
                  <a:pt x="139526" y="45889"/>
                  <a:pt x="140072" y="43557"/>
                  <a:pt x="139378" y="41424"/>
                </a:cubicBezTo>
                <a:cubicBezTo>
                  <a:pt x="138683" y="39291"/>
                  <a:pt x="136872" y="37728"/>
                  <a:pt x="134640" y="37381"/>
                </a:cubicBezTo>
                <a:lnTo>
                  <a:pt x="95002" y="31080"/>
                </a:lnTo>
                <a:lnTo>
                  <a:pt x="76771" y="-4688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4" name="Text 32"/>
          <p:cNvSpPr/>
          <p:nvPr/>
        </p:nvSpPr>
        <p:spPr>
          <a:xfrm>
            <a:off x="8549821" y="2780393"/>
            <a:ext cx="825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社区评分参考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44580" y="30616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9844" y="25797"/>
                </a:moveTo>
                <a:cubicBezTo>
                  <a:pt x="23129" y="25797"/>
                  <a:pt x="25797" y="23129"/>
                  <a:pt x="25797" y="19844"/>
                </a:cubicBezTo>
                <a:cubicBezTo>
                  <a:pt x="25797" y="16558"/>
                  <a:pt x="23129" y="13891"/>
                  <a:pt x="19844" y="13891"/>
                </a:cubicBezTo>
                <a:cubicBezTo>
                  <a:pt x="16558" y="13891"/>
                  <a:pt x="13891" y="16558"/>
                  <a:pt x="13891" y="19844"/>
                </a:cubicBezTo>
                <a:cubicBezTo>
                  <a:pt x="13891" y="23129"/>
                  <a:pt x="16558" y="25797"/>
                  <a:pt x="19844" y="25797"/>
                </a:cubicBezTo>
                <a:close/>
                <a:moveTo>
                  <a:pt x="39688" y="19844"/>
                </a:moveTo>
                <a:cubicBezTo>
                  <a:pt x="39688" y="27980"/>
                  <a:pt x="34801" y="34975"/>
                  <a:pt x="27781" y="38026"/>
                </a:cubicBezTo>
                <a:lnTo>
                  <a:pt x="27781" y="55563"/>
                </a:lnTo>
                <a:lnTo>
                  <a:pt x="71438" y="55563"/>
                </a:lnTo>
                <a:cubicBezTo>
                  <a:pt x="78011" y="55563"/>
                  <a:pt x="83344" y="50229"/>
                  <a:pt x="83344" y="43656"/>
                </a:cubicBezTo>
                <a:lnTo>
                  <a:pt x="83344" y="38026"/>
                </a:lnTo>
                <a:cubicBezTo>
                  <a:pt x="76324" y="34975"/>
                  <a:pt x="71438" y="27980"/>
                  <a:pt x="71438" y="19844"/>
                </a:cubicBezTo>
                <a:cubicBezTo>
                  <a:pt x="71438" y="8880"/>
                  <a:pt x="80318" y="0"/>
                  <a:pt x="91281" y="0"/>
                </a:cubicBezTo>
                <a:cubicBezTo>
                  <a:pt x="102245" y="0"/>
                  <a:pt x="111125" y="8880"/>
                  <a:pt x="111125" y="19844"/>
                </a:cubicBezTo>
                <a:cubicBezTo>
                  <a:pt x="111125" y="27980"/>
                  <a:pt x="106238" y="34975"/>
                  <a:pt x="99219" y="38026"/>
                </a:cubicBezTo>
                <a:lnTo>
                  <a:pt x="99219" y="43656"/>
                </a:lnTo>
                <a:cubicBezTo>
                  <a:pt x="99219" y="59010"/>
                  <a:pt x="86792" y="71438"/>
                  <a:pt x="71438" y="71438"/>
                </a:cubicBezTo>
                <a:lnTo>
                  <a:pt x="27781" y="71438"/>
                </a:lnTo>
                <a:lnTo>
                  <a:pt x="27781" y="88974"/>
                </a:lnTo>
                <a:cubicBezTo>
                  <a:pt x="34801" y="92025"/>
                  <a:pt x="39688" y="99020"/>
                  <a:pt x="39688" y="107156"/>
                </a:cubicBezTo>
                <a:cubicBezTo>
                  <a:pt x="39688" y="118120"/>
                  <a:pt x="30807" y="127000"/>
                  <a:pt x="19844" y="127000"/>
                </a:cubicBezTo>
                <a:cubicBezTo>
                  <a:pt x="8880" y="127000"/>
                  <a:pt x="0" y="118120"/>
                  <a:pt x="0" y="107156"/>
                </a:cubicBezTo>
                <a:cubicBezTo>
                  <a:pt x="0" y="99020"/>
                  <a:pt x="4887" y="92025"/>
                  <a:pt x="11906" y="88974"/>
                </a:cubicBezTo>
                <a:lnTo>
                  <a:pt x="11906" y="38050"/>
                </a:lnTo>
                <a:cubicBezTo>
                  <a:pt x="4887" y="34975"/>
                  <a:pt x="0" y="27980"/>
                  <a:pt x="0" y="19844"/>
                </a:cubicBezTo>
                <a:cubicBezTo>
                  <a:pt x="0" y="8880"/>
                  <a:pt x="8880" y="0"/>
                  <a:pt x="19844" y="0"/>
                </a:cubicBezTo>
                <a:cubicBezTo>
                  <a:pt x="30807" y="0"/>
                  <a:pt x="39688" y="8880"/>
                  <a:pt x="39688" y="19844"/>
                </a:cubicBezTo>
                <a:close/>
                <a:moveTo>
                  <a:pt x="97234" y="19844"/>
                </a:moveTo>
                <a:cubicBezTo>
                  <a:pt x="97234" y="16558"/>
                  <a:pt x="94567" y="13891"/>
                  <a:pt x="91281" y="13891"/>
                </a:cubicBezTo>
                <a:cubicBezTo>
                  <a:pt x="87996" y="13891"/>
                  <a:pt x="85328" y="16558"/>
                  <a:pt x="85328" y="19844"/>
                </a:cubicBezTo>
                <a:cubicBezTo>
                  <a:pt x="85328" y="23129"/>
                  <a:pt x="87996" y="25797"/>
                  <a:pt x="91281" y="25797"/>
                </a:cubicBezTo>
                <a:cubicBezTo>
                  <a:pt x="94567" y="25797"/>
                  <a:pt x="97234" y="23129"/>
                  <a:pt x="97234" y="19844"/>
                </a:cubicBezTo>
                <a:close/>
                <a:moveTo>
                  <a:pt x="19844" y="113109"/>
                </a:moveTo>
                <a:cubicBezTo>
                  <a:pt x="23129" y="113109"/>
                  <a:pt x="25797" y="110442"/>
                  <a:pt x="25797" y="107156"/>
                </a:cubicBezTo>
                <a:cubicBezTo>
                  <a:pt x="25797" y="103871"/>
                  <a:pt x="23129" y="101203"/>
                  <a:pt x="19844" y="101203"/>
                </a:cubicBezTo>
                <a:cubicBezTo>
                  <a:pt x="16558" y="101203"/>
                  <a:pt x="13891" y="103871"/>
                  <a:pt x="13891" y="107156"/>
                </a:cubicBezTo>
                <a:cubicBezTo>
                  <a:pt x="13891" y="110442"/>
                  <a:pt x="16558" y="113109"/>
                  <a:pt x="19844" y="113109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6" name="Text 34"/>
          <p:cNvSpPr/>
          <p:nvPr/>
        </p:nvSpPr>
        <p:spPr>
          <a:xfrm>
            <a:off x="8549821" y="3034393"/>
            <a:ext cx="825500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持续迭代优化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67393" y="3592286"/>
            <a:ext cx="5633357" cy="2549071"/>
          </a:xfrm>
          <a:custGeom>
            <a:avLst/>
            <a:gdLst/>
            <a:ahLst/>
            <a:cxnLst/>
            <a:rect l="l" t="t" r="r" b="b"/>
            <a:pathLst>
              <a:path w="5633357" h="2549071">
                <a:moveTo>
                  <a:pt x="108845" y="0"/>
                </a:moveTo>
                <a:lnTo>
                  <a:pt x="5524512" y="0"/>
                </a:lnTo>
                <a:cubicBezTo>
                  <a:pt x="5584625" y="0"/>
                  <a:pt x="5633357" y="48732"/>
                  <a:pt x="5633357" y="108845"/>
                </a:cubicBezTo>
                <a:lnTo>
                  <a:pt x="5633357" y="2440226"/>
                </a:lnTo>
                <a:cubicBezTo>
                  <a:pt x="5633357" y="2500340"/>
                  <a:pt x="5584625" y="2549071"/>
                  <a:pt x="5524512" y="2549071"/>
                </a:cubicBezTo>
                <a:lnTo>
                  <a:pt x="108845" y="2549071"/>
                </a:lnTo>
                <a:cubicBezTo>
                  <a:pt x="48732" y="2549071"/>
                  <a:pt x="0" y="2500340"/>
                  <a:pt x="0" y="2440226"/>
                </a:cubicBezTo>
                <a:lnTo>
                  <a:pt x="0" y="108845"/>
                </a:lnTo>
                <a:cubicBezTo>
                  <a:pt x="0" y="48772"/>
                  <a:pt x="48772" y="0"/>
                  <a:pt x="10884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53357" y="3778250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680357" y="3905250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3331" y="42026"/>
                </a:moveTo>
                <a:cubicBezTo>
                  <a:pt x="-1098" y="37597"/>
                  <a:pt x="-1098" y="30403"/>
                  <a:pt x="3331" y="25974"/>
                </a:cubicBezTo>
                <a:cubicBezTo>
                  <a:pt x="7760" y="21545"/>
                  <a:pt x="14954" y="21545"/>
                  <a:pt x="19383" y="25974"/>
                </a:cubicBezTo>
                <a:lnTo>
                  <a:pt x="76080" y="82670"/>
                </a:lnTo>
                <a:cubicBezTo>
                  <a:pt x="80509" y="87100"/>
                  <a:pt x="80509" y="94293"/>
                  <a:pt x="76080" y="98723"/>
                </a:cubicBezTo>
                <a:lnTo>
                  <a:pt x="19383" y="155419"/>
                </a:lnTo>
                <a:cubicBezTo>
                  <a:pt x="14954" y="159848"/>
                  <a:pt x="7760" y="159848"/>
                  <a:pt x="3331" y="155419"/>
                </a:cubicBezTo>
                <a:cubicBezTo>
                  <a:pt x="-1098" y="150990"/>
                  <a:pt x="-1098" y="143796"/>
                  <a:pt x="3331" y="139367"/>
                </a:cubicBezTo>
                <a:lnTo>
                  <a:pt x="51984" y="90714"/>
                </a:lnTo>
                <a:lnTo>
                  <a:pt x="3331" y="42026"/>
                </a:lnTo>
                <a:close/>
                <a:moveTo>
                  <a:pt x="79375" y="136071"/>
                </a:moveTo>
                <a:lnTo>
                  <a:pt x="170089" y="136071"/>
                </a:lnTo>
                <a:cubicBezTo>
                  <a:pt x="176361" y="136071"/>
                  <a:pt x="181429" y="141139"/>
                  <a:pt x="181429" y="147411"/>
                </a:cubicBezTo>
                <a:cubicBezTo>
                  <a:pt x="181429" y="153683"/>
                  <a:pt x="176361" y="158750"/>
                  <a:pt x="170089" y="158750"/>
                </a:cubicBezTo>
                <a:lnTo>
                  <a:pt x="79375" y="158750"/>
                </a:lnTo>
                <a:cubicBezTo>
                  <a:pt x="73103" y="158750"/>
                  <a:pt x="68036" y="153683"/>
                  <a:pt x="68036" y="147411"/>
                </a:cubicBezTo>
                <a:cubicBezTo>
                  <a:pt x="68036" y="141139"/>
                  <a:pt x="73103" y="136071"/>
                  <a:pt x="79375" y="13607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0" name="Text 38"/>
          <p:cNvSpPr/>
          <p:nvPr/>
        </p:nvSpPr>
        <p:spPr>
          <a:xfrm>
            <a:off x="1097643" y="3868964"/>
            <a:ext cx="163285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Claude Code 安装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53357" y="4358821"/>
            <a:ext cx="5261429" cy="1270000"/>
          </a:xfrm>
          <a:custGeom>
            <a:avLst/>
            <a:gdLst/>
            <a:ahLst/>
            <a:cxnLst/>
            <a:rect l="l" t="t" r="r" b="b"/>
            <a:pathLst>
              <a:path w="5261429" h="1270000">
                <a:moveTo>
                  <a:pt x="72568" y="0"/>
                </a:moveTo>
                <a:lnTo>
                  <a:pt x="5188861" y="0"/>
                </a:lnTo>
                <a:cubicBezTo>
                  <a:pt x="5228912" y="0"/>
                  <a:pt x="5261429" y="32517"/>
                  <a:pt x="5261429" y="72568"/>
                </a:cubicBezTo>
                <a:lnTo>
                  <a:pt x="5261429" y="1197432"/>
                </a:lnTo>
                <a:cubicBezTo>
                  <a:pt x="5261429" y="1237510"/>
                  <a:pt x="5228939" y="1270000"/>
                  <a:pt x="5188861" y="1270000"/>
                </a:cubicBezTo>
                <a:lnTo>
                  <a:pt x="72568" y="1270000"/>
                </a:lnTo>
                <a:cubicBezTo>
                  <a:pt x="32517" y="1270000"/>
                  <a:pt x="0" y="1237483"/>
                  <a:pt x="0" y="1197432"/>
                </a:cubicBezTo>
                <a:lnTo>
                  <a:pt x="0" y="72568"/>
                </a:lnTo>
                <a:cubicBezTo>
                  <a:pt x="0" y="32517"/>
                  <a:pt x="32517" y="0"/>
                  <a:pt x="72568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2" name="Text 40"/>
          <p:cNvSpPr/>
          <p:nvPr/>
        </p:nvSpPr>
        <p:spPr>
          <a:xfrm>
            <a:off x="698500" y="4503964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方法1：直接使用/skill命令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8500" y="4685393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/skill skill-name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98500" y="4939393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方法2：本地安装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8500" y="5120821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git clone https://github.com/xxx/skill-name.git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98500" y="5302250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~/.claude/skills/skill-name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53357" y="5773964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Skills位于用户目录下的 </a:t>
            </a:r>
            <a:r>
              <a:rPr lang="en-US" sz="10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~/.claude/skills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91250" y="3592286"/>
            <a:ext cx="5633357" cy="2549071"/>
          </a:xfrm>
          <a:custGeom>
            <a:avLst/>
            <a:gdLst/>
            <a:ahLst/>
            <a:cxnLst/>
            <a:rect l="l" t="t" r="r" b="b"/>
            <a:pathLst>
              <a:path w="5633357" h="2549071">
                <a:moveTo>
                  <a:pt x="108845" y="0"/>
                </a:moveTo>
                <a:lnTo>
                  <a:pt x="5524512" y="0"/>
                </a:lnTo>
                <a:cubicBezTo>
                  <a:pt x="5584625" y="0"/>
                  <a:pt x="5633357" y="48732"/>
                  <a:pt x="5633357" y="108845"/>
                </a:cubicBezTo>
                <a:lnTo>
                  <a:pt x="5633357" y="2440226"/>
                </a:lnTo>
                <a:cubicBezTo>
                  <a:pt x="5633357" y="2500340"/>
                  <a:pt x="5584625" y="2549071"/>
                  <a:pt x="5524512" y="2549071"/>
                </a:cubicBezTo>
                <a:lnTo>
                  <a:pt x="108845" y="2549071"/>
                </a:lnTo>
                <a:cubicBezTo>
                  <a:pt x="48732" y="2549071"/>
                  <a:pt x="0" y="2500340"/>
                  <a:pt x="0" y="2440226"/>
                </a:cubicBezTo>
                <a:lnTo>
                  <a:pt x="0" y="108845"/>
                </a:lnTo>
                <a:cubicBezTo>
                  <a:pt x="0" y="48772"/>
                  <a:pt x="48772" y="0"/>
                  <a:pt x="10884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377214" y="3778250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50" name="Shape 48"/>
          <p:cNvSpPr/>
          <p:nvPr/>
        </p:nvSpPr>
        <p:spPr>
          <a:xfrm>
            <a:off x="6515554" y="3905250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27391" y="886"/>
                </a:moveTo>
                <a:cubicBezTo>
                  <a:pt x="30262" y="-567"/>
                  <a:pt x="33734" y="-248"/>
                  <a:pt x="36286" y="1701"/>
                </a:cubicBezTo>
                <a:lnTo>
                  <a:pt x="149679" y="86710"/>
                </a:lnTo>
                <a:cubicBezTo>
                  <a:pt x="152620" y="88907"/>
                  <a:pt x="153789" y="92734"/>
                  <a:pt x="152655" y="96207"/>
                </a:cubicBezTo>
                <a:cubicBezTo>
                  <a:pt x="151521" y="99679"/>
                  <a:pt x="148261" y="102018"/>
                  <a:pt x="144576" y="102018"/>
                </a:cubicBezTo>
                <a:lnTo>
                  <a:pt x="90608" y="102018"/>
                </a:lnTo>
                <a:lnTo>
                  <a:pt x="122110" y="164987"/>
                </a:lnTo>
                <a:cubicBezTo>
                  <a:pt x="124909" y="170585"/>
                  <a:pt x="122641" y="177389"/>
                  <a:pt x="117043" y="180188"/>
                </a:cubicBezTo>
                <a:cubicBezTo>
                  <a:pt x="111444" y="182988"/>
                  <a:pt x="104640" y="180720"/>
                  <a:pt x="101841" y="175121"/>
                </a:cubicBezTo>
                <a:lnTo>
                  <a:pt x="70339" y="112153"/>
                </a:lnTo>
                <a:lnTo>
                  <a:pt x="37987" y="155313"/>
                </a:lnTo>
                <a:cubicBezTo>
                  <a:pt x="35790" y="158254"/>
                  <a:pt x="31963" y="159423"/>
                  <a:pt x="28490" y="158289"/>
                </a:cubicBezTo>
                <a:cubicBezTo>
                  <a:pt x="25017" y="157155"/>
                  <a:pt x="22679" y="153895"/>
                  <a:pt x="22679" y="150246"/>
                </a:cubicBezTo>
                <a:lnTo>
                  <a:pt x="22679" y="8504"/>
                </a:lnTo>
                <a:cubicBezTo>
                  <a:pt x="22679" y="5280"/>
                  <a:pt x="24486" y="2339"/>
                  <a:pt x="27391" y="886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1" name="Text 49"/>
          <p:cNvSpPr/>
          <p:nvPr/>
        </p:nvSpPr>
        <p:spPr>
          <a:xfrm>
            <a:off x="6921500" y="3868964"/>
            <a:ext cx="1088571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Cursor 安装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77214" y="4358821"/>
            <a:ext cx="5261429" cy="653143"/>
          </a:xfrm>
          <a:custGeom>
            <a:avLst/>
            <a:gdLst/>
            <a:ahLst/>
            <a:cxnLst/>
            <a:rect l="l" t="t" r="r" b="b"/>
            <a:pathLst>
              <a:path w="5261429" h="653143">
                <a:moveTo>
                  <a:pt x="72571" y="0"/>
                </a:moveTo>
                <a:lnTo>
                  <a:pt x="5188858" y="0"/>
                </a:lnTo>
                <a:cubicBezTo>
                  <a:pt x="5228938" y="0"/>
                  <a:pt x="5261429" y="32491"/>
                  <a:pt x="5261429" y="72571"/>
                </a:cubicBezTo>
                <a:lnTo>
                  <a:pt x="5261429" y="580572"/>
                </a:lnTo>
                <a:cubicBezTo>
                  <a:pt x="5261429" y="620652"/>
                  <a:pt x="5228938" y="653143"/>
                  <a:pt x="5188858" y="653143"/>
                </a:cubicBezTo>
                <a:lnTo>
                  <a:pt x="72571" y="653143"/>
                </a:lnTo>
                <a:cubicBezTo>
                  <a:pt x="32518" y="653143"/>
                  <a:pt x="0" y="620625"/>
                  <a:pt x="0" y="580572"/>
                </a:cubicBezTo>
                <a:lnTo>
                  <a:pt x="0" y="72571"/>
                </a:lnTo>
                <a:cubicBezTo>
                  <a:pt x="0" y="32518"/>
                  <a:pt x="32518" y="0"/>
                  <a:pt x="72571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53" name="Text 51"/>
          <p:cNvSpPr/>
          <p:nvPr/>
        </p:nvSpPr>
        <p:spPr>
          <a:xfrm>
            <a:off x="6522357" y="4503964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将技能文件放入Cursor配置目录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22357" y="4685393"/>
            <a:ext cx="50346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cp -r skill-name ~/.cursor/skills/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77214" y="5157107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Skills位于用户目录下的 </a:t>
            </a:r>
            <a:r>
              <a:rPr lang="en-US" sz="10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~/.cursor/skills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367393" y="6331857"/>
            <a:ext cx="11457214" cy="517071"/>
          </a:xfrm>
          <a:custGeom>
            <a:avLst/>
            <a:gdLst/>
            <a:ahLst/>
            <a:cxnLst/>
            <a:rect l="l" t="t" r="r" b="b"/>
            <a:pathLst>
              <a:path w="11457214" h="517071">
                <a:moveTo>
                  <a:pt x="108859" y="0"/>
                </a:moveTo>
                <a:lnTo>
                  <a:pt x="11348355" y="0"/>
                </a:lnTo>
                <a:cubicBezTo>
                  <a:pt x="11408476" y="0"/>
                  <a:pt x="11457214" y="48738"/>
                  <a:pt x="11457214" y="108859"/>
                </a:cubicBezTo>
                <a:lnTo>
                  <a:pt x="11457214" y="408212"/>
                </a:lnTo>
                <a:cubicBezTo>
                  <a:pt x="11457214" y="468334"/>
                  <a:pt x="11408476" y="517071"/>
                  <a:pt x="11348355" y="517071"/>
                </a:cubicBezTo>
                <a:lnTo>
                  <a:pt x="108859" y="517071"/>
                </a:lnTo>
                <a:cubicBezTo>
                  <a:pt x="48738" y="517071"/>
                  <a:pt x="0" y="468334"/>
                  <a:pt x="0" y="408212"/>
                </a:cubicBezTo>
                <a:lnTo>
                  <a:pt x="0" y="108859"/>
                </a:lnTo>
                <a:cubicBezTo>
                  <a:pt x="0" y="48738"/>
                  <a:pt x="48738" y="0"/>
                  <a:pt x="108859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562429" y="6499679"/>
            <a:ext cx="136071" cy="181429"/>
          </a:xfrm>
          <a:custGeom>
            <a:avLst/>
            <a:gdLst/>
            <a:ahLst/>
            <a:cxnLst/>
            <a:rect l="l" t="t" r="r" b="b"/>
            <a:pathLst>
              <a:path w="136071" h="181429">
                <a:moveTo>
                  <a:pt x="103790" y="136071"/>
                </a:moveTo>
                <a:cubicBezTo>
                  <a:pt x="106377" y="128169"/>
                  <a:pt x="111550" y="121011"/>
                  <a:pt x="117397" y="114846"/>
                </a:cubicBezTo>
                <a:cubicBezTo>
                  <a:pt x="128984" y="102656"/>
                  <a:pt x="136071" y="86179"/>
                  <a:pt x="136071" y="68036"/>
                </a:cubicBezTo>
                <a:cubicBezTo>
                  <a:pt x="136071" y="30474"/>
                  <a:pt x="105597" y="0"/>
                  <a:pt x="68036" y="0"/>
                </a:cubicBezTo>
                <a:cubicBezTo>
                  <a:pt x="30474" y="0"/>
                  <a:pt x="0" y="30474"/>
                  <a:pt x="0" y="68036"/>
                </a:cubicBezTo>
                <a:cubicBezTo>
                  <a:pt x="0" y="86179"/>
                  <a:pt x="7087" y="102656"/>
                  <a:pt x="18674" y="114846"/>
                </a:cubicBezTo>
                <a:cubicBezTo>
                  <a:pt x="24521" y="121011"/>
                  <a:pt x="29730" y="128169"/>
                  <a:pt x="32282" y="136071"/>
                </a:cubicBezTo>
                <a:lnTo>
                  <a:pt x="103754" y="136071"/>
                </a:lnTo>
                <a:close/>
                <a:moveTo>
                  <a:pt x="102054" y="153080"/>
                </a:moveTo>
                <a:lnTo>
                  <a:pt x="34018" y="153080"/>
                </a:lnTo>
                <a:lnTo>
                  <a:pt x="34018" y="158750"/>
                </a:lnTo>
                <a:cubicBezTo>
                  <a:pt x="34018" y="174412"/>
                  <a:pt x="46704" y="187098"/>
                  <a:pt x="62366" y="187098"/>
                </a:cubicBezTo>
                <a:lnTo>
                  <a:pt x="73705" y="187098"/>
                </a:lnTo>
                <a:cubicBezTo>
                  <a:pt x="89368" y="187098"/>
                  <a:pt x="102054" y="174412"/>
                  <a:pt x="102054" y="158750"/>
                </a:cubicBezTo>
                <a:lnTo>
                  <a:pt x="102054" y="153080"/>
                </a:lnTo>
                <a:close/>
                <a:moveTo>
                  <a:pt x="65201" y="39688"/>
                </a:moveTo>
                <a:cubicBezTo>
                  <a:pt x="51098" y="39688"/>
                  <a:pt x="39688" y="51098"/>
                  <a:pt x="39688" y="65201"/>
                </a:cubicBezTo>
                <a:cubicBezTo>
                  <a:pt x="39688" y="69914"/>
                  <a:pt x="35896" y="73705"/>
                  <a:pt x="31183" y="73705"/>
                </a:cubicBezTo>
                <a:cubicBezTo>
                  <a:pt x="26470" y="73705"/>
                  <a:pt x="22679" y="69914"/>
                  <a:pt x="22679" y="65201"/>
                </a:cubicBezTo>
                <a:cubicBezTo>
                  <a:pt x="22679" y="41707"/>
                  <a:pt x="41707" y="22679"/>
                  <a:pt x="65201" y="22679"/>
                </a:cubicBezTo>
                <a:cubicBezTo>
                  <a:pt x="69914" y="22679"/>
                  <a:pt x="73705" y="26470"/>
                  <a:pt x="73705" y="31183"/>
                </a:cubicBezTo>
                <a:cubicBezTo>
                  <a:pt x="73705" y="35896"/>
                  <a:pt x="69914" y="39688"/>
                  <a:pt x="65201" y="3968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8" name="Text 56"/>
          <p:cNvSpPr/>
          <p:nvPr/>
        </p:nvSpPr>
        <p:spPr>
          <a:xfrm>
            <a:off x="852714" y="6481536"/>
            <a:ext cx="4562929" cy="2177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推荐资源站点：</a:t>
            </a:r>
            <a:r>
              <a:rPr lang="en-US" sz="114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 MP</a:t>
            </a:r>
            <a:r>
              <a:rPr lang="en-US" sz="1145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、</a:t>
            </a:r>
            <a:r>
              <a:rPr lang="en-US" sz="114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Everything Claude Code</a:t>
            </a:r>
            <a:r>
              <a:rPr lang="en-US" sz="1145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、</a:t>
            </a:r>
            <a:r>
              <a:rPr lang="en-US" sz="114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Anthropic官方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Skills创建实践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创建Skill有两种方式：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手写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和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使用工具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。手写适合学习原理和创建简单技能；使用skill-creator工具可以快速生成标准化结构。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5610225" cy="4905375"/>
          </a:xfrm>
          <a:custGeom>
            <a:avLst/>
            <a:gdLst/>
            <a:ahLst/>
            <a:cxnLst/>
            <a:rect l="l" t="t" r="r" b="b"/>
            <a:pathLst>
              <a:path w="5610225" h="49053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4791080"/>
                </a:lnTo>
                <a:cubicBezTo>
                  <a:pt x="5610225" y="4854203"/>
                  <a:pt x="5559053" y="4905375"/>
                  <a:pt x="5495930" y="4905375"/>
                </a:cubicBezTo>
                <a:lnTo>
                  <a:pt x="114295" y="4905375"/>
                </a:lnTo>
                <a:cubicBezTo>
                  <a:pt x="51172" y="4905375"/>
                  <a:pt x="0" y="4854203"/>
                  <a:pt x="0" y="47910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1437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1304" y="7888"/>
                </a:moveTo>
                <a:lnTo>
                  <a:pt x="114598" y="24594"/>
                </a:lnTo>
                <a:lnTo>
                  <a:pt x="165906" y="75902"/>
                </a:lnTo>
                <a:lnTo>
                  <a:pt x="182612" y="59196"/>
                </a:lnTo>
                <a:cubicBezTo>
                  <a:pt x="187672" y="54173"/>
                  <a:pt x="190500" y="47327"/>
                  <a:pt x="190500" y="40184"/>
                </a:cubicBezTo>
                <a:cubicBezTo>
                  <a:pt x="190500" y="33040"/>
                  <a:pt x="187672" y="26194"/>
                  <a:pt x="182612" y="21171"/>
                </a:cubicBezTo>
                <a:lnTo>
                  <a:pt x="169329" y="7888"/>
                </a:lnTo>
                <a:cubicBezTo>
                  <a:pt x="164306" y="2828"/>
                  <a:pt x="157460" y="0"/>
                  <a:pt x="150316" y="0"/>
                </a:cubicBezTo>
                <a:cubicBezTo>
                  <a:pt x="143173" y="0"/>
                  <a:pt x="136327" y="2828"/>
                  <a:pt x="131304" y="7888"/>
                </a:cubicBezTo>
                <a:close/>
                <a:moveTo>
                  <a:pt x="101984" y="37207"/>
                </a:moveTo>
                <a:lnTo>
                  <a:pt x="21915" y="117239"/>
                </a:lnTo>
                <a:cubicBezTo>
                  <a:pt x="17934" y="121221"/>
                  <a:pt x="15032" y="126206"/>
                  <a:pt x="13506" y="131638"/>
                </a:cubicBezTo>
                <a:lnTo>
                  <a:pt x="335" y="179189"/>
                </a:lnTo>
                <a:cubicBezTo>
                  <a:pt x="-521" y="182277"/>
                  <a:pt x="335" y="185626"/>
                  <a:pt x="2642" y="187896"/>
                </a:cubicBezTo>
                <a:cubicBezTo>
                  <a:pt x="4949" y="190165"/>
                  <a:pt x="8260" y="191058"/>
                  <a:pt x="11348" y="190202"/>
                </a:cubicBezTo>
                <a:lnTo>
                  <a:pt x="58899" y="176994"/>
                </a:lnTo>
                <a:cubicBezTo>
                  <a:pt x="64331" y="175468"/>
                  <a:pt x="69279" y="172603"/>
                  <a:pt x="73298" y="168585"/>
                </a:cubicBezTo>
                <a:lnTo>
                  <a:pt x="153293" y="88516"/>
                </a:lnTo>
                <a:lnTo>
                  <a:pt x="101984" y="37207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8" name="Text 6"/>
          <p:cNvSpPr/>
          <p:nvPr/>
        </p:nvSpPr>
        <p:spPr>
          <a:xfrm>
            <a:off x="1152525" y="1990725"/>
            <a:ext cx="13335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手写Skills入门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505075"/>
            <a:ext cx="5295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最小结构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1025" y="2809875"/>
            <a:ext cx="5219700" cy="609600"/>
          </a:xfrm>
          <a:custGeom>
            <a:avLst/>
            <a:gdLst/>
            <a:ahLst/>
            <a:cxnLst/>
            <a:rect l="l" t="t" r="r" b="b"/>
            <a:pathLst>
              <a:path w="5219700" h="6096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533400"/>
                </a:lnTo>
                <a:cubicBezTo>
                  <a:pt x="5219700" y="575456"/>
                  <a:pt x="5185556" y="609600"/>
                  <a:pt x="51435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1" name="Text 9"/>
          <p:cNvSpPr/>
          <p:nvPr/>
        </p:nvSpPr>
        <p:spPr>
          <a:xfrm>
            <a:off x="695325" y="2924175"/>
            <a:ext cx="5057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my-skill/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47725" y="3114675"/>
            <a:ext cx="4905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SKILL.md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571875"/>
            <a:ext cx="5295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SKILL.md模板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1025" y="3876675"/>
            <a:ext cx="5219700" cy="1600200"/>
          </a:xfrm>
          <a:custGeom>
            <a:avLst/>
            <a:gdLst/>
            <a:ahLst/>
            <a:cxnLst/>
            <a:rect l="l" t="t" r="r" b="b"/>
            <a:pathLst>
              <a:path w="5219700" h="16002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1523998"/>
                </a:lnTo>
                <a:cubicBezTo>
                  <a:pt x="5219700" y="1566083"/>
                  <a:pt x="5185583" y="1600200"/>
                  <a:pt x="5143498" y="1600200"/>
                </a:cubicBezTo>
                <a:lnTo>
                  <a:pt x="76202" y="1600200"/>
                </a:lnTo>
                <a:cubicBezTo>
                  <a:pt x="34117" y="1600200"/>
                  <a:pt x="0" y="1566083"/>
                  <a:pt x="0" y="1523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5" name="Text 13"/>
          <p:cNvSpPr/>
          <p:nvPr/>
        </p:nvSpPr>
        <p:spPr>
          <a:xfrm>
            <a:off x="695325" y="399097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</a:t>
            </a: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技能名称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95325" y="414337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</a:t>
            </a: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功能描述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47725" y="4295775"/>
            <a:ext cx="4895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简要说明这个技能能做什么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95325" y="444817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</a:t>
            </a: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使用场景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47725" y="4600575"/>
            <a:ext cx="4895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 场景一：...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5325" y="475297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</a:t>
            </a: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使用方法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7725" y="4905375"/>
            <a:ext cx="4895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/skill-name [参数]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95325" y="505777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##</a:t>
            </a: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注意事项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47725" y="5210175"/>
            <a:ext cx="48958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- ...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700213"/>
            <a:ext cx="5610225" cy="4905375"/>
          </a:xfrm>
          <a:custGeom>
            <a:avLst/>
            <a:gdLst/>
            <a:ahLst/>
            <a:cxnLst/>
            <a:rect l="l" t="t" r="r" b="b"/>
            <a:pathLst>
              <a:path w="5610225" h="49053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4791080"/>
                </a:lnTo>
                <a:cubicBezTo>
                  <a:pt x="5610225" y="4854203"/>
                  <a:pt x="5559053" y="4905375"/>
                  <a:pt x="5495930" y="4905375"/>
                </a:cubicBezTo>
                <a:lnTo>
                  <a:pt x="114295" y="4905375"/>
                </a:lnTo>
                <a:cubicBezTo>
                  <a:pt x="51172" y="4905375"/>
                  <a:pt x="0" y="4854203"/>
                  <a:pt x="0" y="47910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9127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652462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7" name="Text 25"/>
          <p:cNvSpPr/>
          <p:nvPr/>
        </p:nvSpPr>
        <p:spPr>
          <a:xfrm>
            <a:off x="6962775" y="1990725"/>
            <a:ext cx="1981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使用skill-creator工具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91275" y="2505075"/>
            <a:ext cx="5295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安装方式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91275" y="2809875"/>
            <a:ext cx="5219700" cy="1066800"/>
          </a:xfrm>
          <a:custGeom>
            <a:avLst/>
            <a:gdLst/>
            <a:ahLst/>
            <a:cxnLst/>
            <a:rect l="l" t="t" r="r" b="b"/>
            <a:pathLst>
              <a:path w="5219700" h="10668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990598"/>
                </a:lnTo>
                <a:cubicBezTo>
                  <a:pt x="5219700" y="1032683"/>
                  <a:pt x="5185583" y="1066800"/>
                  <a:pt x="514349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0" name="Text 28"/>
          <p:cNvSpPr/>
          <p:nvPr/>
        </p:nvSpPr>
        <p:spPr>
          <a:xfrm>
            <a:off x="6505575" y="2924175"/>
            <a:ext cx="5057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通过Claude Code安装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05575" y="3114675"/>
            <a:ext cx="5057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/skill skill-creator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505575" y="3381375"/>
            <a:ext cx="5057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# 或npm全局安装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05575" y="3571875"/>
            <a:ext cx="50577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npm install -g skill-creator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91275" y="4029075"/>
            <a:ext cx="5295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创建步骤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91275" y="433387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1.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启动工具：skill-creator create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91275" y="458152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2.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填写基本信息（名称、描述、作者、版本）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91275" y="482917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3.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选择模板（通用工具、前端组件、后端服务等）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91275" y="507682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4.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生成标准化结构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91275" y="54197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76197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0" name="Text 38"/>
          <p:cNvSpPr/>
          <p:nvPr/>
        </p:nvSpPr>
        <p:spPr>
          <a:xfrm>
            <a:off x="6505575" y="5534025"/>
            <a:ext cx="50482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my-skill/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81775" y="5686425"/>
            <a:ext cx="49720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SKILL.md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81775" y="5838825"/>
            <a:ext cx="49720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prompts/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81775" y="5991225"/>
            <a:ext cx="49720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├── scripts/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81775" y="6143625"/>
            <a:ext cx="497205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└── resources/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5" b="1" kern="0" spc="57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53143"/>
            <a:ext cx="11629571" cy="3628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前端框架Skills案例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7393" y="1201964"/>
            <a:ext cx="5633357" cy="3891643"/>
          </a:xfrm>
          <a:custGeom>
            <a:avLst/>
            <a:gdLst/>
            <a:ahLst/>
            <a:cxnLst/>
            <a:rect l="l" t="t" r="r" b="b"/>
            <a:pathLst>
              <a:path w="5633357" h="3891643">
                <a:moveTo>
                  <a:pt x="108849" y="0"/>
                </a:moveTo>
                <a:lnTo>
                  <a:pt x="5524508" y="0"/>
                </a:lnTo>
                <a:cubicBezTo>
                  <a:pt x="5584624" y="0"/>
                  <a:pt x="5633357" y="48733"/>
                  <a:pt x="5633357" y="108849"/>
                </a:cubicBezTo>
                <a:lnTo>
                  <a:pt x="5633357" y="3782794"/>
                </a:lnTo>
                <a:cubicBezTo>
                  <a:pt x="5633357" y="3842909"/>
                  <a:pt x="5584624" y="3891643"/>
                  <a:pt x="5524508" y="3891643"/>
                </a:cubicBezTo>
                <a:lnTo>
                  <a:pt x="108849" y="3891643"/>
                </a:lnTo>
                <a:cubicBezTo>
                  <a:pt x="48733" y="3891643"/>
                  <a:pt x="0" y="3842909"/>
                  <a:pt x="0" y="3782794"/>
                </a:cubicBezTo>
                <a:lnTo>
                  <a:pt x="0" y="108849"/>
                </a:lnTo>
                <a:cubicBezTo>
                  <a:pt x="0" y="48774"/>
                  <a:pt x="48774" y="0"/>
                  <a:pt x="108849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3357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61DAFB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662214" y="1496786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177828" y="75350"/>
                </a:moveTo>
                <a:cubicBezTo>
                  <a:pt x="175532" y="74584"/>
                  <a:pt x="173236" y="73861"/>
                  <a:pt x="170940" y="73181"/>
                </a:cubicBezTo>
                <a:cubicBezTo>
                  <a:pt x="171322" y="71608"/>
                  <a:pt x="171663" y="70034"/>
                  <a:pt x="172003" y="68461"/>
                </a:cubicBezTo>
                <a:cubicBezTo>
                  <a:pt x="177233" y="43118"/>
                  <a:pt x="173789" y="22749"/>
                  <a:pt x="162180" y="16031"/>
                </a:cubicBezTo>
                <a:cubicBezTo>
                  <a:pt x="150997" y="9610"/>
                  <a:pt x="132755" y="16286"/>
                  <a:pt x="114300" y="32359"/>
                </a:cubicBezTo>
                <a:cubicBezTo>
                  <a:pt x="112472" y="33933"/>
                  <a:pt x="110686" y="35591"/>
                  <a:pt x="108985" y="37250"/>
                </a:cubicBezTo>
                <a:cubicBezTo>
                  <a:pt x="107837" y="36144"/>
                  <a:pt x="106646" y="35038"/>
                  <a:pt x="105455" y="33975"/>
                </a:cubicBezTo>
                <a:cubicBezTo>
                  <a:pt x="86108" y="16796"/>
                  <a:pt x="66718" y="9568"/>
                  <a:pt x="55109" y="16329"/>
                </a:cubicBezTo>
                <a:cubicBezTo>
                  <a:pt x="43968" y="22792"/>
                  <a:pt x="40651" y="41970"/>
                  <a:pt x="45329" y="65952"/>
                </a:cubicBezTo>
                <a:cubicBezTo>
                  <a:pt x="45797" y="68333"/>
                  <a:pt x="46307" y="70672"/>
                  <a:pt x="46902" y="73053"/>
                </a:cubicBezTo>
                <a:cubicBezTo>
                  <a:pt x="44181" y="73819"/>
                  <a:pt x="41502" y="74669"/>
                  <a:pt x="38993" y="75562"/>
                </a:cubicBezTo>
                <a:cubicBezTo>
                  <a:pt x="16286" y="83429"/>
                  <a:pt x="0" y="95845"/>
                  <a:pt x="0" y="108687"/>
                </a:cubicBezTo>
                <a:cubicBezTo>
                  <a:pt x="0" y="121954"/>
                  <a:pt x="17349" y="135264"/>
                  <a:pt x="40949" y="143343"/>
                </a:cubicBezTo>
                <a:cubicBezTo>
                  <a:pt x="42862" y="143981"/>
                  <a:pt x="44776" y="144618"/>
                  <a:pt x="46732" y="145171"/>
                </a:cubicBezTo>
                <a:cubicBezTo>
                  <a:pt x="46094" y="147723"/>
                  <a:pt x="45541" y="150231"/>
                  <a:pt x="45031" y="152825"/>
                </a:cubicBezTo>
                <a:cubicBezTo>
                  <a:pt x="40566" y="176425"/>
                  <a:pt x="44053" y="195135"/>
                  <a:pt x="55194" y="201556"/>
                </a:cubicBezTo>
                <a:cubicBezTo>
                  <a:pt x="66675" y="208189"/>
                  <a:pt x="85980" y="201386"/>
                  <a:pt x="104775" y="184930"/>
                </a:cubicBezTo>
                <a:cubicBezTo>
                  <a:pt x="106263" y="183611"/>
                  <a:pt x="107752" y="182251"/>
                  <a:pt x="109240" y="180805"/>
                </a:cubicBezTo>
                <a:cubicBezTo>
                  <a:pt x="111111" y="182633"/>
                  <a:pt x="113067" y="184377"/>
                  <a:pt x="115023" y="186078"/>
                </a:cubicBezTo>
                <a:cubicBezTo>
                  <a:pt x="133222" y="201726"/>
                  <a:pt x="151209" y="208062"/>
                  <a:pt x="162308" y="201641"/>
                </a:cubicBezTo>
                <a:cubicBezTo>
                  <a:pt x="173789" y="195007"/>
                  <a:pt x="177531" y="174894"/>
                  <a:pt x="172683" y="150401"/>
                </a:cubicBezTo>
                <a:cubicBezTo>
                  <a:pt x="172300" y="148530"/>
                  <a:pt x="171875" y="146617"/>
                  <a:pt x="171407" y="144661"/>
                </a:cubicBezTo>
                <a:cubicBezTo>
                  <a:pt x="172768" y="144278"/>
                  <a:pt x="174086" y="143853"/>
                  <a:pt x="175405" y="143428"/>
                </a:cubicBezTo>
                <a:cubicBezTo>
                  <a:pt x="199940" y="135306"/>
                  <a:pt x="217714" y="122167"/>
                  <a:pt x="217714" y="108687"/>
                </a:cubicBezTo>
                <a:cubicBezTo>
                  <a:pt x="217714" y="95803"/>
                  <a:pt x="200960" y="83301"/>
                  <a:pt x="177828" y="75350"/>
                </a:cubicBezTo>
                <a:close/>
                <a:moveTo>
                  <a:pt x="120296" y="39248"/>
                </a:moveTo>
                <a:cubicBezTo>
                  <a:pt x="136114" y="25471"/>
                  <a:pt x="150869" y="20071"/>
                  <a:pt x="157588" y="23940"/>
                </a:cubicBezTo>
                <a:cubicBezTo>
                  <a:pt x="164774" y="28065"/>
                  <a:pt x="167538" y="44733"/>
                  <a:pt x="163031" y="66632"/>
                </a:cubicBezTo>
                <a:cubicBezTo>
                  <a:pt x="162733" y="68078"/>
                  <a:pt x="162435" y="69481"/>
                  <a:pt x="162053" y="70885"/>
                </a:cubicBezTo>
                <a:cubicBezTo>
                  <a:pt x="152613" y="68759"/>
                  <a:pt x="143045" y="67228"/>
                  <a:pt x="133435" y="66377"/>
                </a:cubicBezTo>
                <a:cubicBezTo>
                  <a:pt x="127907" y="58468"/>
                  <a:pt x="121869" y="50899"/>
                  <a:pt x="115321" y="43798"/>
                </a:cubicBezTo>
                <a:cubicBezTo>
                  <a:pt x="116979" y="42225"/>
                  <a:pt x="118595" y="40736"/>
                  <a:pt x="120296" y="39248"/>
                </a:cubicBezTo>
                <a:close/>
                <a:moveTo>
                  <a:pt x="71097" y="130756"/>
                </a:moveTo>
                <a:cubicBezTo>
                  <a:pt x="73266" y="134456"/>
                  <a:pt x="75477" y="138155"/>
                  <a:pt x="77816" y="141769"/>
                </a:cubicBezTo>
                <a:cubicBezTo>
                  <a:pt x="71182" y="141047"/>
                  <a:pt x="64591" y="139983"/>
                  <a:pt x="58085" y="138580"/>
                </a:cubicBezTo>
                <a:cubicBezTo>
                  <a:pt x="59956" y="132457"/>
                  <a:pt x="62295" y="126121"/>
                  <a:pt x="65017" y="119658"/>
                </a:cubicBezTo>
                <a:cubicBezTo>
                  <a:pt x="66973" y="123400"/>
                  <a:pt x="68971" y="127099"/>
                  <a:pt x="71097" y="130756"/>
                </a:cubicBezTo>
                <a:close/>
                <a:moveTo>
                  <a:pt x="58213" y="79602"/>
                </a:moveTo>
                <a:cubicBezTo>
                  <a:pt x="64336" y="78241"/>
                  <a:pt x="70842" y="77135"/>
                  <a:pt x="77603" y="76285"/>
                </a:cubicBezTo>
                <a:cubicBezTo>
                  <a:pt x="75350" y="79814"/>
                  <a:pt x="73138" y="83429"/>
                  <a:pt x="71055" y="87086"/>
                </a:cubicBezTo>
                <a:cubicBezTo>
                  <a:pt x="68971" y="90700"/>
                  <a:pt x="66930" y="94400"/>
                  <a:pt x="65017" y="98142"/>
                </a:cubicBezTo>
                <a:cubicBezTo>
                  <a:pt x="62338" y="91806"/>
                  <a:pt x="60084" y="85597"/>
                  <a:pt x="58213" y="79602"/>
                </a:cubicBezTo>
                <a:close/>
                <a:moveTo>
                  <a:pt x="69864" y="108900"/>
                </a:moveTo>
                <a:cubicBezTo>
                  <a:pt x="72671" y="103032"/>
                  <a:pt x="75732" y="97291"/>
                  <a:pt x="78964" y="91636"/>
                </a:cubicBezTo>
                <a:cubicBezTo>
                  <a:pt x="82196" y="85980"/>
                  <a:pt x="85682" y="80495"/>
                  <a:pt x="89339" y="75094"/>
                </a:cubicBezTo>
                <a:cubicBezTo>
                  <a:pt x="95718" y="74627"/>
                  <a:pt x="102224" y="74372"/>
                  <a:pt x="108857" y="74372"/>
                </a:cubicBezTo>
                <a:cubicBezTo>
                  <a:pt x="115491" y="74372"/>
                  <a:pt x="122039" y="74627"/>
                  <a:pt x="128375" y="75094"/>
                </a:cubicBezTo>
                <a:cubicBezTo>
                  <a:pt x="131989" y="80452"/>
                  <a:pt x="135434" y="85938"/>
                  <a:pt x="138708" y="91551"/>
                </a:cubicBezTo>
                <a:cubicBezTo>
                  <a:pt x="141982" y="97164"/>
                  <a:pt x="145044" y="102904"/>
                  <a:pt x="147935" y="108730"/>
                </a:cubicBezTo>
                <a:cubicBezTo>
                  <a:pt x="145086" y="114598"/>
                  <a:pt x="142025" y="120381"/>
                  <a:pt x="138750" y="126079"/>
                </a:cubicBezTo>
                <a:cubicBezTo>
                  <a:pt x="135519" y="131734"/>
                  <a:pt x="132074" y="137220"/>
                  <a:pt x="128460" y="142662"/>
                </a:cubicBezTo>
                <a:cubicBezTo>
                  <a:pt x="122124" y="143130"/>
                  <a:pt x="115533" y="143343"/>
                  <a:pt x="108857" y="143343"/>
                </a:cubicBezTo>
                <a:cubicBezTo>
                  <a:pt x="102181" y="143343"/>
                  <a:pt x="95718" y="143130"/>
                  <a:pt x="89467" y="142747"/>
                </a:cubicBezTo>
                <a:cubicBezTo>
                  <a:pt x="85768" y="137347"/>
                  <a:pt x="82281" y="131819"/>
                  <a:pt x="79006" y="126164"/>
                </a:cubicBezTo>
                <a:cubicBezTo>
                  <a:pt x="75732" y="120508"/>
                  <a:pt x="72713" y="114768"/>
                  <a:pt x="69864" y="108900"/>
                </a:cubicBezTo>
                <a:close/>
                <a:moveTo>
                  <a:pt x="146659" y="130671"/>
                </a:moveTo>
                <a:cubicBezTo>
                  <a:pt x="148828" y="126929"/>
                  <a:pt x="150869" y="123145"/>
                  <a:pt x="152868" y="119318"/>
                </a:cubicBezTo>
                <a:cubicBezTo>
                  <a:pt x="155589" y="125483"/>
                  <a:pt x="157970" y="131734"/>
                  <a:pt x="160054" y="138155"/>
                </a:cubicBezTo>
                <a:cubicBezTo>
                  <a:pt x="153463" y="139643"/>
                  <a:pt x="146787" y="140791"/>
                  <a:pt x="140069" y="141557"/>
                </a:cubicBezTo>
                <a:cubicBezTo>
                  <a:pt x="142365" y="137985"/>
                  <a:pt x="144533" y="134328"/>
                  <a:pt x="146659" y="130671"/>
                </a:cubicBezTo>
                <a:close/>
                <a:moveTo>
                  <a:pt x="152783" y="98142"/>
                </a:moveTo>
                <a:cubicBezTo>
                  <a:pt x="150784" y="94400"/>
                  <a:pt x="148743" y="90658"/>
                  <a:pt x="146617" y="87001"/>
                </a:cubicBezTo>
                <a:cubicBezTo>
                  <a:pt x="144533" y="83386"/>
                  <a:pt x="142365" y="79814"/>
                  <a:pt x="140111" y="76285"/>
                </a:cubicBezTo>
                <a:cubicBezTo>
                  <a:pt x="146957" y="77135"/>
                  <a:pt x="153506" y="78284"/>
                  <a:pt x="159629" y="79687"/>
                </a:cubicBezTo>
                <a:cubicBezTo>
                  <a:pt x="157673" y="85980"/>
                  <a:pt x="155377" y="92103"/>
                  <a:pt x="152783" y="98142"/>
                </a:cubicBezTo>
                <a:close/>
                <a:moveTo>
                  <a:pt x="108942" y="50304"/>
                </a:moveTo>
                <a:cubicBezTo>
                  <a:pt x="113407" y="55151"/>
                  <a:pt x="117617" y="60254"/>
                  <a:pt x="121529" y="65527"/>
                </a:cubicBezTo>
                <a:cubicBezTo>
                  <a:pt x="113109" y="65144"/>
                  <a:pt x="104647" y="65144"/>
                  <a:pt x="96228" y="65527"/>
                </a:cubicBezTo>
                <a:cubicBezTo>
                  <a:pt x="100395" y="60042"/>
                  <a:pt x="104690" y="54939"/>
                  <a:pt x="108942" y="50304"/>
                </a:cubicBezTo>
                <a:close/>
                <a:moveTo>
                  <a:pt x="59616" y="24238"/>
                </a:moveTo>
                <a:cubicBezTo>
                  <a:pt x="66760" y="20071"/>
                  <a:pt x="82621" y="26024"/>
                  <a:pt x="99332" y="40821"/>
                </a:cubicBezTo>
                <a:cubicBezTo>
                  <a:pt x="100395" y="41757"/>
                  <a:pt x="101458" y="42777"/>
                  <a:pt x="102564" y="43798"/>
                </a:cubicBezTo>
                <a:cubicBezTo>
                  <a:pt x="95973" y="50899"/>
                  <a:pt x="89892" y="58468"/>
                  <a:pt x="84322" y="66377"/>
                </a:cubicBezTo>
                <a:cubicBezTo>
                  <a:pt x="74712" y="67228"/>
                  <a:pt x="65187" y="68716"/>
                  <a:pt x="55747" y="70800"/>
                </a:cubicBezTo>
                <a:cubicBezTo>
                  <a:pt x="55194" y="68631"/>
                  <a:pt x="54726" y="66420"/>
                  <a:pt x="54258" y="64209"/>
                </a:cubicBezTo>
                <a:cubicBezTo>
                  <a:pt x="50261" y="43628"/>
                  <a:pt x="52898" y="28107"/>
                  <a:pt x="59616" y="24238"/>
                </a:cubicBezTo>
                <a:close/>
                <a:moveTo>
                  <a:pt x="49198" y="136327"/>
                </a:moveTo>
                <a:cubicBezTo>
                  <a:pt x="47412" y="135816"/>
                  <a:pt x="45669" y="135264"/>
                  <a:pt x="43926" y="134668"/>
                </a:cubicBezTo>
                <a:cubicBezTo>
                  <a:pt x="34868" y="131819"/>
                  <a:pt x="24578" y="127312"/>
                  <a:pt x="17136" y="121401"/>
                </a:cubicBezTo>
                <a:cubicBezTo>
                  <a:pt x="12842" y="118425"/>
                  <a:pt x="9950" y="113832"/>
                  <a:pt x="9142" y="108687"/>
                </a:cubicBezTo>
                <a:cubicBezTo>
                  <a:pt x="9142" y="100905"/>
                  <a:pt x="22579" y="90955"/>
                  <a:pt x="41970" y="84194"/>
                </a:cubicBezTo>
                <a:cubicBezTo>
                  <a:pt x="44393" y="83344"/>
                  <a:pt x="46860" y="82578"/>
                  <a:pt x="49326" y="81855"/>
                </a:cubicBezTo>
                <a:cubicBezTo>
                  <a:pt x="52217" y="91083"/>
                  <a:pt x="55704" y="100140"/>
                  <a:pt x="59744" y="108900"/>
                </a:cubicBezTo>
                <a:cubicBezTo>
                  <a:pt x="55662" y="117787"/>
                  <a:pt x="52132" y="126972"/>
                  <a:pt x="49198" y="136327"/>
                </a:cubicBezTo>
                <a:close/>
                <a:moveTo>
                  <a:pt x="98779" y="177998"/>
                </a:moveTo>
                <a:cubicBezTo>
                  <a:pt x="91763" y="184419"/>
                  <a:pt x="83641" y="189522"/>
                  <a:pt x="74797" y="193009"/>
                </a:cubicBezTo>
                <a:cubicBezTo>
                  <a:pt x="70077" y="195263"/>
                  <a:pt x="64634" y="195475"/>
                  <a:pt x="59786" y="193562"/>
                </a:cubicBezTo>
                <a:cubicBezTo>
                  <a:pt x="53025" y="189650"/>
                  <a:pt x="50219" y="174639"/>
                  <a:pt x="54046" y="154441"/>
                </a:cubicBezTo>
                <a:cubicBezTo>
                  <a:pt x="54514" y="152060"/>
                  <a:pt x="55024" y="149679"/>
                  <a:pt x="55619" y="147340"/>
                </a:cubicBezTo>
                <a:cubicBezTo>
                  <a:pt x="65144" y="149381"/>
                  <a:pt x="74754" y="150784"/>
                  <a:pt x="84492" y="151507"/>
                </a:cubicBezTo>
                <a:cubicBezTo>
                  <a:pt x="90105" y="159459"/>
                  <a:pt x="96271" y="167070"/>
                  <a:pt x="102861" y="174214"/>
                </a:cubicBezTo>
                <a:cubicBezTo>
                  <a:pt x="101501" y="175532"/>
                  <a:pt x="100140" y="176808"/>
                  <a:pt x="98779" y="177998"/>
                </a:cubicBezTo>
                <a:close/>
                <a:moveTo>
                  <a:pt x="109197" y="167666"/>
                </a:moveTo>
                <a:cubicBezTo>
                  <a:pt x="104860" y="162988"/>
                  <a:pt x="100523" y="157800"/>
                  <a:pt x="96313" y="152230"/>
                </a:cubicBezTo>
                <a:cubicBezTo>
                  <a:pt x="100395" y="152400"/>
                  <a:pt x="104605" y="152485"/>
                  <a:pt x="108857" y="152485"/>
                </a:cubicBezTo>
                <a:cubicBezTo>
                  <a:pt x="113237" y="152485"/>
                  <a:pt x="117532" y="152400"/>
                  <a:pt x="121784" y="152187"/>
                </a:cubicBezTo>
                <a:cubicBezTo>
                  <a:pt x="117872" y="157588"/>
                  <a:pt x="113662" y="162733"/>
                  <a:pt x="109197" y="167666"/>
                </a:cubicBezTo>
                <a:close/>
                <a:moveTo>
                  <a:pt x="164774" y="180422"/>
                </a:moveTo>
                <a:cubicBezTo>
                  <a:pt x="164391" y="185610"/>
                  <a:pt x="161840" y="190457"/>
                  <a:pt x="157758" y="193732"/>
                </a:cubicBezTo>
                <a:cubicBezTo>
                  <a:pt x="150997" y="197644"/>
                  <a:pt x="136582" y="192541"/>
                  <a:pt x="121019" y="179189"/>
                </a:cubicBezTo>
                <a:cubicBezTo>
                  <a:pt x="119233" y="177658"/>
                  <a:pt x="117447" y="176000"/>
                  <a:pt x="115618" y="174299"/>
                </a:cubicBezTo>
                <a:cubicBezTo>
                  <a:pt x="122124" y="167113"/>
                  <a:pt x="128120" y="159501"/>
                  <a:pt x="133563" y="151507"/>
                </a:cubicBezTo>
                <a:cubicBezTo>
                  <a:pt x="143300" y="150699"/>
                  <a:pt x="152995" y="149211"/>
                  <a:pt x="162563" y="147042"/>
                </a:cubicBezTo>
                <a:cubicBezTo>
                  <a:pt x="162988" y="148786"/>
                  <a:pt x="163371" y="150529"/>
                  <a:pt x="163711" y="152230"/>
                </a:cubicBezTo>
                <a:cubicBezTo>
                  <a:pt x="165795" y="161415"/>
                  <a:pt x="166135" y="170982"/>
                  <a:pt x="164774" y="180422"/>
                </a:cubicBezTo>
                <a:close/>
                <a:moveTo>
                  <a:pt x="172513" y="134711"/>
                </a:moveTo>
                <a:cubicBezTo>
                  <a:pt x="171322" y="135093"/>
                  <a:pt x="170132" y="135476"/>
                  <a:pt x="168899" y="135816"/>
                </a:cubicBezTo>
                <a:cubicBezTo>
                  <a:pt x="165922" y="126546"/>
                  <a:pt x="162265" y="117489"/>
                  <a:pt x="158055" y="108687"/>
                </a:cubicBezTo>
                <a:cubicBezTo>
                  <a:pt x="162138" y="100013"/>
                  <a:pt x="165582" y="91083"/>
                  <a:pt x="168473" y="81941"/>
                </a:cubicBezTo>
                <a:cubicBezTo>
                  <a:pt x="170685" y="82578"/>
                  <a:pt x="172811" y="83259"/>
                  <a:pt x="174852" y="83939"/>
                </a:cubicBezTo>
                <a:cubicBezTo>
                  <a:pt x="194667" y="90743"/>
                  <a:pt x="208572" y="100863"/>
                  <a:pt x="208572" y="108602"/>
                </a:cubicBezTo>
                <a:cubicBezTo>
                  <a:pt x="208572" y="116936"/>
                  <a:pt x="193732" y="127695"/>
                  <a:pt x="172513" y="134711"/>
                </a:cubicBezTo>
                <a:close/>
                <a:moveTo>
                  <a:pt x="108857" y="128332"/>
                </a:moveTo>
                <a:cubicBezTo>
                  <a:pt x="119606" y="128332"/>
                  <a:pt x="128332" y="119606"/>
                  <a:pt x="128332" y="108857"/>
                </a:cubicBezTo>
                <a:cubicBezTo>
                  <a:pt x="128332" y="98108"/>
                  <a:pt x="119606" y="89382"/>
                  <a:pt x="108857" y="89382"/>
                </a:cubicBezTo>
                <a:cubicBezTo>
                  <a:pt x="98108" y="89382"/>
                  <a:pt x="89382" y="98108"/>
                  <a:pt x="89382" y="108857"/>
                </a:cubicBezTo>
                <a:cubicBezTo>
                  <a:pt x="89382" y="119606"/>
                  <a:pt x="98108" y="128332"/>
                  <a:pt x="108857" y="128332"/>
                </a:cubicBezTo>
                <a:close/>
              </a:path>
            </a:pathLst>
          </a:custGeom>
          <a:solidFill>
            <a:srgbClr val="61DAFB"/>
          </a:solidFill>
        </p:spPr>
      </p:sp>
      <p:sp>
        <p:nvSpPr>
          <p:cNvPr id="7" name="Text 5"/>
          <p:cNvSpPr/>
          <p:nvPr/>
        </p:nvSpPr>
        <p:spPr>
          <a:xfrm>
            <a:off x="1097643" y="1387929"/>
            <a:ext cx="151492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React Skills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7643" y="1641929"/>
            <a:ext cx="1487714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vercel-labs/agent-skills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3357" y="1968500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组件设计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3357" y="2186214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函数组件vs Class组件、Hooks使用规范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3357" y="2440214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状态管理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53357" y="2657929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useState、useReducer、useContext、Zustand、Redux Toolkit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3357" y="2911929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性能优化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3357" y="3129643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useMemo、useCallback、React.memo、代码分割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53357" y="3383643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样式方案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53357" y="3601357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CSS Modules、Styled Components、Tailwind CSS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3357" y="3855357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测试规范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3357" y="4073071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Jest、React Testing Library、Playwright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3357" y="4363357"/>
            <a:ext cx="5261429" cy="544286"/>
          </a:xfrm>
          <a:custGeom>
            <a:avLst/>
            <a:gdLst/>
            <a:ahLst/>
            <a:cxnLst/>
            <a:rect l="l" t="t" r="r" b="b"/>
            <a:pathLst>
              <a:path w="5261429" h="544286">
                <a:moveTo>
                  <a:pt x="72570" y="0"/>
                </a:moveTo>
                <a:lnTo>
                  <a:pt x="5188859" y="0"/>
                </a:lnTo>
                <a:cubicBezTo>
                  <a:pt x="5228938" y="0"/>
                  <a:pt x="5261429" y="32491"/>
                  <a:pt x="5261429" y="72570"/>
                </a:cubicBezTo>
                <a:lnTo>
                  <a:pt x="5261429" y="471716"/>
                </a:lnTo>
                <a:cubicBezTo>
                  <a:pt x="5261429" y="511795"/>
                  <a:pt x="5228938" y="544286"/>
                  <a:pt x="5188859" y="544286"/>
                </a:cubicBezTo>
                <a:lnTo>
                  <a:pt x="72570" y="544286"/>
                </a:lnTo>
                <a:cubicBezTo>
                  <a:pt x="32491" y="544286"/>
                  <a:pt x="0" y="511795"/>
                  <a:pt x="0" y="471716"/>
                </a:cubicBezTo>
                <a:lnTo>
                  <a:pt x="0" y="72570"/>
                </a:lnTo>
                <a:cubicBezTo>
                  <a:pt x="0" y="32517"/>
                  <a:pt x="32517" y="0"/>
                  <a:pt x="7257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0" name="Text 18"/>
          <p:cNvSpPr/>
          <p:nvPr/>
        </p:nvSpPr>
        <p:spPr>
          <a:xfrm>
            <a:off x="662214" y="4472214"/>
            <a:ext cx="5098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核心规则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62214" y="4653643"/>
            <a:ext cx="5098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优先使用函数组件+Hooks • 自定义Hooks以use开头 • 保持组件小而纯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91250" y="1201964"/>
            <a:ext cx="5633357" cy="3891643"/>
          </a:xfrm>
          <a:custGeom>
            <a:avLst/>
            <a:gdLst/>
            <a:ahLst/>
            <a:cxnLst/>
            <a:rect l="l" t="t" r="r" b="b"/>
            <a:pathLst>
              <a:path w="5633357" h="3891643">
                <a:moveTo>
                  <a:pt x="108849" y="0"/>
                </a:moveTo>
                <a:lnTo>
                  <a:pt x="5524508" y="0"/>
                </a:lnTo>
                <a:cubicBezTo>
                  <a:pt x="5584624" y="0"/>
                  <a:pt x="5633357" y="48733"/>
                  <a:pt x="5633357" y="108849"/>
                </a:cubicBezTo>
                <a:lnTo>
                  <a:pt x="5633357" y="3782794"/>
                </a:lnTo>
                <a:cubicBezTo>
                  <a:pt x="5633357" y="3842909"/>
                  <a:pt x="5584624" y="3891643"/>
                  <a:pt x="5524508" y="3891643"/>
                </a:cubicBezTo>
                <a:lnTo>
                  <a:pt x="108849" y="3891643"/>
                </a:lnTo>
                <a:cubicBezTo>
                  <a:pt x="48733" y="3891643"/>
                  <a:pt x="0" y="3842909"/>
                  <a:pt x="0" y="3782794"/>
                </a:cubicBezTo>
                <a:lnTo>
                  <a:pt x="0" y="108849"/>
                </a:lnTo>
                <a:cubicBezTo>
                  <a:pt x="0" y="48774"/>
                  <a:pt x="48774" y="0"/>
                  <a:pt x="108849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377214" y="1387929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108857" y="0"/>
                </a:moveTo>
                <a:lnTo>
                  <a:pt x="326571" y="0"/>
                </a:lnTo>
                <a:cubicBezTo>
                  <a:pt x="386692" y="0"/>
                  <a:pt x="435429" y="48737"/>
                  <a:pt x="435429" y="108857"/>
                </a:cubicBezTo>
                <a:lnTo>
                  <a:pt x="435429" y="326571"/>
                </a:lnTo>
                <a:cubicBezTo>
                  <a:pt x="435429" y="386692"/>
                  <a:pt x="386692" y="435429"/>
                  <a:pt x="326571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4FC08D">
              <a:alpha val="20000"/>
            </a:srgbClr>
          </a:solidFill>
        </p:spPr>
      </p:sp>
      <p:sp>
        <p:nvSpPr>
          <p:cNvPr id="24" name="Shape 22"/>
          <p:cNvSpPr/>
          <p:nvPr/>
        </p:nvSpPr>
        <p:spPr>
          <a:xfrm>
            <a:off x="6499679" y="1496786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151762" y="27342"/>
                </a:moveTo>
                <a:lnTo>
                  <a:pt x="119062" y="27342"/>
                </a:lnTo>
                <a:lnTo>
                  <a:pt x="95250" y="65017"/>
                </a:lnTo>
                <a:lnTo>
                  <a:pt x="74839" y="27342"/>
                </a:lnTo>
                <a:lnTo>
                  <a:pt x="0" y="27342"/>
                </a:lnTo>
                <a:lnTo>
                  <a:pt x="95250" y="190500"/>
                </a:lnTo>
                <a:lnTo>
                  <a:pt x="190500" y="27342"/>
                </a:lnTo>
                <a:lnTo>
                  <a:pt x="151762" y="27342"/>
                </a:lnTo>
                <a:close/>
                <a:moveTo>
                  <a:pt x="23685" y="40949"/>
                </a:moveTo>
                <a:lnTo>
                  <a:pt x="46562" y="40949"/>
                </a:lnTo>
                <a:lnTo>
                  <a:pt x="95250" y="125228"/>
                </a:lnTo>
                <a:lnTo>
                  <a:pt x="143896" y="40949"/>
                </a:lnTo>
                <a:lnTo>
                  <a:pt x="166773" y="40949"/>
                </a:lnTo>
                <a:lnTo>
                  <a:pt x="95250" y="163498"/>
                </a:lnTo>
                <a:lnTo>
                  <a:pt x="23685" y="40949"/>
                </a:lnTo>
                <a:close/>
              </a:path>
            </a:pathLst>
          </a:custGeom>
          <a:solidFill>
            <a:srgbClr val="4FC08D"/>
          </a:solidFill>
        </p:spPr>
      </p:sp>
      <p:sp>
        <p:nvSpPr>
          <p:cNvPr id="25" name="Text 23"/>
          <p:cNvSpPr/>
          <p:nvPr/>
        </p:nvSpPr>
        <p:spPr>
          <a:xfrm>
            <a:off x="6921500" y="1387929"/>
            <a:ext cx="93435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Vue Skills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21500" y="1641929"/>
            <a:ext cx="907143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vuejs-ai/skills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77214" y="1968500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组合式API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77214" y="2186214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script setup、ref、reactive、computed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77214" y="2440214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响应式系统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77214" y="2657929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watch、watchEffect、computed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77214" y="2911929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组件通信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77214" y="3129643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props、emits、provide/inject、Pinia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77214" y="3383643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路由规范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77214" y="3601357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Vue Router配置、导航守卫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77214" y="3855357"/>
            <a:ext cx="5324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状态管理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77214" y="4073071"/>
            <a:ext cx="5315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Pinia状态设计、持久化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77214" y="4363357"/>
            <a:ext cx="5261429" cy="544286"/>
          </a:xfrm>
          <a:custGeom>
            <a:avLst/>
            <a:gdLst/>
            <a:ahLst/>
            <a:cxnLst/>
            <a:rect l="l" t="t" r="r" b="b"/>
            <a:pathLst>
              <a:path w="5261429" h="544286">
                <a:moveTo>
                  <a:pt x="72570" y="0"/>
                </a:moveTo>
                <a:lnTo>
                  <a:pt x="5188859" y="0"/>
                </a:lnTo>
                <a:cubicBezTo>
                  <a:pt x="5228938" y="0"/>
                  <a:pt x="5261429" y="32491"/>
                  <a:pt x="5261429" y="72570"/>
                </a:cubicBezTo>
                <a:lnTo>
                  <a:pt x="5261429" y="471716"/>
                </a:lnTo>
                <a:cubicBezTo>
                  <a:pt x="5261429" y="511795"/>
                  <a:pt x="5228938" y="544286"/>
                  <a:pt x="5188859" y="544286"/>
                </a:cubicBezTo>
                <a:lnTo>
                  <a:pt x="72570" y="544286"/>
                </a:lnTo>
                <a:cubicBezTo>
                  <a:pt x="32491" y="544286"/>
                  <a:pt x="0" y="511795"/>
                  <a:pt x="0" y="471716"/>
                </a:cubicBezTo>
                <a:lnTo>
                  <a:pt x="0" y="72570"/>
                </a:lnTo>
                <a:cubicBezTo>
                  <a:pt x="0" y="32517"/>
                  <a:pt x="32517" y="0"/>
                  <a:pt x="7257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8" name="Text 36"/>
          <p:cNvSpPr/>
          <p:nvPr/>
        </p:nvSpPr>
        <p:spPr>
          <a:xfrm>
            <a:off x="6486071" y="4472214"/>
            <a:ext cx="5098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b="1" dirty="0">
                <a:solidFill>
                  <a:srgbClr val="4FC08D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核心规则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86071" y="4653643"/>
            <a:ext cx="5098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优先使用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67393" y="5284107"/>
            <a:ext cx="11457214" cy="1569357"/>
          </a:xfrm>
          <a:custGeom>
            <a:avLst/>
            <a:gdLst/>
            <a:ahLst/>
            <a:cxnLst/>
            <a:rect l="l" t="t" r="r" b="b"/>
            <a:pathLst>
              <a:path w="11457214" h="1569357">
                <a:moveTo>
                  <a:pt x="108851" y="0"/>
                </a:moveTo>
                <a:lnTo>
                  <a:pt x="11348364" y="0"/>
                </a:lnTo>
                <a:cubicBezTo>
                  <a:pt x="11408480" y="0"/>
                  <a:pt x="11457214" y="48734"/>
                  <a:pt x="11457214" y="108851"/>
                </a:cubicBezTo>
                <a:lnTo>
                  <a:pt x="11457214" y="1460507"/>
                </a:lnTo>
                <a:cubicBezTo>
                  <a:pt x="11457214" y="1520623"/>
                  <a:pt x="11408480" y="1569357"/>
                  <a:pt x="11348364" y="1569357"/>
                </a:cubicBezTo>
                <a:lnTo>
                  <a:pt x="108851" y="1569357"/>
                </a:lnTo>
                <a:cubicBezTo>
                  <a:pt x="48734" y="1569357"/>
                  <a:pt x="0" y="1520623"/>
                  <a:pt x="0" y="1460507"/>
                </a:cubicBezTo>
                <a:lnTo>
                  <a:pt x="0" y="108851"/>
                </a:lnTo>
                <a:cubicBezTo>
                  <a:pt x="0" y="48774"/>
                  <a:pt x="48774" y="0"/>
                  <a:pt x="1088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564696" y="5506357"/>
            <a:ext cx="204107" cy="181429"/>
          </a:xfrm>
          <a:custGeom>
            <a:avLst/>
            <a:gdLst/>
            <a:ahLst/>
            <a:cxnLst/>
            <a:rect l="l" t="t" r="r" b="b"/>
            <a:pathLst>
              <a:path w="204107" h="181429">
                <a:moveTo>
                  <a:pt x="109672" y="-6697"/>
                </a:moveTo>
                <a:cubicBezTo>
                  <a:pt x="108219" y="-9532"/>
                  <a:pt x="105278" y="-11339"/>
                  <a:pt x="102089" y="-11339"/>
                </a:cubicBezTo>
                <a:cubicBezTo>
                  <a:pt x="98900" y="-11339"/>
                  <a:pt x="95959" y="-9532"/>
                  <a:pt x="94506" y="-6697"/>
                </a:cubicBezTo>
                <a:lnTo>
                  <a:pt x="68426" y="44400"/>
                </a:lnTo>
                <a:lnTo>
                  <a:pt x="11765" y="53401"/>
                </a:lnTo>
                <a:cubicBezTo>
                  <a:pt x="8611" y="53897"/>
                  <a:pt x="5989" y="56129"/>
                  <a:pt x="4996" y="59177"/>
                </a:cubicBezTo>
                <a:cubicBezTo>
                  <a:pt x="4004" y="62224"/>
                  <a:pt x="4819" y="65555"/>
                  <a:pt x="7052" y="67823"/>
                </a:cubicBezTo>
                <a:lnTo>
                  <a:pt x="47590" y="108396"/>
                </a:lnTo>
                <a:lnTo>
                  <a:pt x="38660" y="165057"/>
                </a:lnTo>
                <a:cubicBezTo>
                  <a:pt x="38164" y="168211"/>
                  <a:pt x="39475" y="171400"/>
                  <a:pt x="42062" y="173278"/>
                </a:cubicBezTo>
                <a:cubicBezTo>
                  <a:pt x="44648" y="175157"/>
                  <a:pt x="48050" y="175440"/>
                  <a:pt x="50920" y="173987"/>
                </a:cubicBezTo>
                <a:lnTo>
                  <a:pt x="102089" y="147978"/>
                </a:lnTo>
                <a:lnTo>
                  <a:pt x="153222" y="173987"/>
                </a:lnTo>
                <a:cubicBezTo>
                  <a:pt x="156057" y="175440"/>
                  <a:pt x="159494" y="175157"/>
                  <a:pt x="162081" y="173278"/>
                </a:cubicBezTo>
                <a:cubicBezTo>
                  <a:pt x="164668" y="171400"/>
                  <a:pt x="165979" y="168247"/>
                  <a:pt x="165483" y="165057"/>
                </a:cubicBezTo>
                <a:lnTo>
                  <a:pt x="156518" y="108396"/>
                </a:lnTo>
                <a:lnTo>
                  <a:pt x="197056" y="67823"/>
                </a:lnTo>
                <a:cubicBezTo>
                  <a:pt x="199323" y="65555"/>
                  <a:pt x="200103" y="62224"/>
                  <a:pt x="199111" y="59177"/>
                </a:cubicBezTo>
                <a:cubicBezTo>
                  <a:pt x="198119" y="56129"/>
                  <a:pt x="195532" y="53897"/>
                  <a:pt x="192343" y="53401"/>
                </a:cubicBezTo>
                <a:lnTo>
                  <a:pt x="135717" y="44400"/>
                </a:lnTo>
                <a:lnTo>
                  <a:pt x="109672" y="-669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2" name="Text 40"/>
          <p:cNvSpPr/>
          <p:nvPr/>
        </p:nvSpPr>
        <p:spPr>
          <a:xfrm>
            <a:off x="780143" y="5470071"/>
            <a:ext cx="10949214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共性最佳实践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76036" y="5905500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20411" y="142875"/>
                </a:moveTo>
                <a:lnTo>
                  <a:pt x="142875" y="142875"/>
                </a:lnTo>
                <a:cubicBezTo>
                  <a:pt x="154133" y="142875"/>
                  <a:pt x="163286" y="133722"/>
                  <a:pt x="163286" y="122464"/>
                </a:cubicBezTo>
                <a:lnTo>
                  <a:pt x="163286" y="45924"/>
                </a:lnTo>
                <a:cubicBezTo>
                  <a:pt x="163286" y="34666"/>
                  <a:pt x="154133" y="25513"/>
                  <a:pt x="142875" y="25513"/>
                </a:cubicBezTo>
                <a:lnTo>
                  <a:pt x="95261" y="25513"/>
                </a:lnTo>
                <a:cubicBezTo>
                  <a:pt x="93060" y="25513"/>
                  <a:pt x="90891" y="24812"/>
                  <a:pt x="89137" y="23472"/>
                </a:cubicBezTo>
                <a:lnTo>
                  <a:pt x="76891" y="14288"/>
                </a:lnTo>
                <a:cubicBezTo>
                  <a:pt x="73351" y="11640"/>
                  <a:pt x="69046" y="10205"/>
                  <a:pt x="64645" y="10205"/>
                </a:cubicBezTo>
                <a:lnTo>
                  <a:pt x="20411" y="10205"/>
                </a:lnTo>
                <a:cubicBezTo>
                  <a:pt x="9153" y="10205"/>
                  <a:pt x="0" y="19358"/>
                  <a:pt x="0" y="30616"/>
                </a:cubicBezTo>
                <a:lnTo>
                  <a:pt x="0" y="122464"/>
                </a:lnTo>
                <a:cubicBezTo>
                  <a:pt x="0" y="133722"/>
                  <a:pt x="9153" y="142875"/>
                  <a:pt x="20411" y="14287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4" name="Text 42"/>
          <p:cNvSpPr/>
          <p:nvPr/>
        </p:nvSpPr>
        <p:spPr>
          <a:xfrm>
            <a:off x="866321" y="5869214"/>
            <a:ext cx="1805214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目录结构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66321" y="6050643"/>
            <a:ext cx="1796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按功能或页面组织，而非按文件类型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319417" y="5905500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10365" y="30616"/>
                </a:moveTo>
                <a:lnTo>
                  <a:pt x="10365" y="78294"/>
                </a:lnTo>
                <a:cubicBezTo>
                  <a:pt x="10365" y="83716"/>
                  <a:pt x="12502" y="88914"/>
                  <a:pt x="16329" y="92741"/>
                </a:cubicBezTo>
                <a:lnTo>
                  <a:pt x="77561" y="153973"/>
                </a:lnTo>
                <a:cubicBezTo>
                  <a:pt x="85534" y="161946"/>
                  <a:pt x="98450" y="161946"/>
                  <a:pt x="106423" y="153973"/>
                </a:cubicBezTo>
                <a:lnTo>
                  <a:pt x="154101" y="106295"/>
                </a:lnTo>
                <a:cubicBezTo>
                  <a:pt x="162074" y="98322"/>
                  <a:pt x="162074" y="85406"/>
                  <a:pt x="154101" y="77433"/>
                </a:cubicBezTo>
                <a:lnTo>
                  <a:pt x="92869" y="16201"/>
                </a:lnTo>
                <a:cubicBezTo>
                  <a:pt x="89042" y="12342"/>
                  <a:pt x="83875" y="10205"/>
                  <a:pt x="78454" y="10205"/>
                </a:cubicBezTo>
                <a:lnTo>
                  <a:pt x="30776" y="10205"/>
                </a:lnTo>
                <a:cubicBezTo>
                  <a:pt x="19518" y="10205"/>
                  <a:pt x="10365" y="19358"/>
                  <a:pt x="10365" y="30616"/>
                </a:cubicBezTo>
                <a:close/>
                <a:moveTo>
                  <a:pt x="46084" y="35719"/>
                </a:moveTo>
                <a:cubicBezTo>
                  <a:pt x="51716" y="35719"/>
                  <a:pt x="56289" y="40292"/>
                  <a:pt x="56289" y="45924"/>
                </a:cubicBezTo>
                <a:cubicBezTo>
                  <a:pt x="56289" y="51557"/>
                  <a:pt x="51716" y="56129"/>
                  <a:pt x="46084" y="56129"/>
                </a:cubicBezTo>
                <a:cubicBezTo>
                  <a:pt x="40451" y="56129"/>
                  <a:pt x="35878" y="51557"/>
                  <a:pt x="35878" y="45924"/>
                </a:cubicBezTo>
                <a:cubicBezTo>
                  <a:pt x="35878" y="40292"/>
                  <a:pt x="40451" y="35719"/>
                  <a:pt x="46084" y="35719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7" name="Text 45"/>
          <p:cNvSpPr/>
          <p:nvPr/>
        </p:nvSpPr>
        <p:spPr>
          <a:xfrm>
            <a:off x="4609703" y="5869214"/>
            <a:ext cx="2022929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命名规范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609703" y="6050643"/>
            <a:ext cx="2013857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组件用PascalCase，文件用kebab-case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052735" y="5905500"/>
            <a:ext cx="183696" cy="163286"/>
          </a:xfrm>
          <a:custGeom>
            <a:avLst/>
            <a:gdLst/>
            <a:ahLst/>
            <a:cxnLst/>
            <a:rect l="l" t="t" r="r" b="b"/>
            <a:pathLst>
              <a:path w="183696" h="163286">
                <a:moveTo>
                  <a:pt x="115065" y="383"/>
                </a:moveTo>
                <a:cubicBezTo>
                  <a:pt x="109644" y="-1180"/>
                  <a:pt x="103999" y="1977"/>
                  <a:pt x="102436" y="7399"/>
                </a:cubicBezTo>
                <a:lnTo>
                  <a:pt x="61615" y="150274"/>
                </a:lnTo>
                <a:cubicBezTo>
                  <a:pt x="60052" y="155695"/>
                  <a:pt x="63209" y="161340"/>
                  <a:pt x="68631" y="162903"/>
                </a:cubicBezTo>
                <a:cubicBezTo>
                  <a:pt x="74053" y="164466"/>
                  <a:pt x="79697" y="161308"/>
                  <a:pt x="81260" y="155887"/>
                </a:cubicBezTo>
                <a:lnTo>
                  <a:pt x="122082" y="13012"/>
                </a:lnTo>
                <a:cubicBezTo>
                  <a:pt x="123644" y="7590"/>
                  <a:pt x="120487" y="1945"/>
                  <a:pt x="115065" y="383"/>
                </a:cubicBezTo>
                <a:close/>
                <a:moveTo>
                  <a:pt x="135667" y="43787"/>
                </a:moveTo>
                <a:cubicBezTo>
                  <a:pt x="131681" y="47774"/>
                  <a:pt x="131681" y="54248"/>
                  <a:pt x="135667" y="58234"/>
                </a:cubicBezTo>
                <a:lnTo>
                  <a:pt x="159076" y="81643"/>
                </a:lnTo>
                <a:lnTo>
                  <a:pt x="135667" y="105051"/>
                </a:lnTo>
                <a:cubicBezTo>
                  <a:pt x="131681" y="109038"/>
                  <a:pt x="131681" y="115512"/>
                  <a:pt x="135667" y="119498"/>
                </a:cubicBezTo>
                <a:cubicBezTo>
                  <a:pt x="139654" y="123485"/>
                  <a:pt x="146128" y="123485"/>
                  <a:pt x="150114" y="119498"/>
                </a:cubicBezTo>
                <a:lnTo>
                  <a:pt x="180730" y="88882"/>
                </a:lnTo>
                <a:cubicBezTo>
                  <a:pt x="184717" y="84896"/>
                  <a:pt x="184717" y="78422"/>
                  <a:pt x="180730" y="74435"/>
                </a:cubicBezTo>
                <a:lnTo>
                  <a:pt x="150114" y="43819"/>
                </a:lnTo>
                <a:cubicBezTo>
                  <a:pt x="146128" y="39833"/>
                  <a:pt x="139654" y="39833"/>
                  <a:pt x="135667" y="43819"/>
                </a:cubicBezTo>
                <a:close/>
                <a:moveTo>
                  <a:pt x="48061" y="43787"/>
                </a:moveTo>
                <a:cubicBezTo>
                  <a:pt x="44074" y="39801"/>
                  <a:pt x="37600" y="39801"/>
                  <a:pt x="33614" y="43787"/>
                </a:cubicBezTo>
                <a:lnTo>
                  <a:pt x="2998" y="74403"/>
                </a:lnTo>
                <a:cubicBezTo>
                  <a:pt x="-989" y="78390"/>
                  <a:pt x="-989" y="84864"/>
                  <a:pt x="2998" y="88850"/>
                </a:cubicBezTo>
                <a:lnTo>
                  <a:pt x="33614" y="119466"/>
                </a:lnTo>
                <a:cubicBezTo>
                  <a:pt x="37600" y="123453"/>
                  <a:pt x="44074" y="123453"/>
                  <a:pt x="48061" y="119466"/>
                </a:cubicBezTo>
                <a:cubicBezTo>
                  <a:pt x="52047" y="115480"/>
                  <a:pt x="52047" y="109006"/>
                  <a:pt x="48061" y="105020"/>
                </a:cubicBezTo>
                <a:lnTo>
                  <a:pt x="24652" y="81643"/>
                </a:lnTo>
                <a:lnTo>
                  <a:pt x="48029" y="58234"/>
                </a:lnTo>
                <a:cubicBezTo>
                  <a:pt x="52015" y="54248"/>
                  <a:pt x="52015" y="47774"/>
                  <a:pt x="48029" y="43787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0" name="Text 48"/>
          <p:cNvSpPr/>
          <p:nvPr/>
        </p:nvSpPr>
        <p:spPr>
          <a:xfrm>
            <a:off x="8353227" y="5869214"/>
            <a:ext cx="1369786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代码分割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53227" y="6050643"/>
            <a:ext cx="1360714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路由懒加载、组件异步加载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76036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81643" y="0"/>
                </a:moveTo>
                <a:cubicBezTo>
                  <a:pt x="83110" y="0"/>
                  <a:pt x="84577" y="319"/>
                  <a:pt x="85916" y="925"/>
                </a:cubicBezTo>
                <a:lnTo>
                  <a:pt x="146000" y="26406"/>
                </a:lnTo>
                <a:cubicBezTo>
                  <a:pt x="153017" y="29372"/>
                  <a:pt x="158247" y="36293"/>
                  <a:pt x="158215" y="44648"/>
                </a:cubicBezTo>
                <a:cubicBezTo>
                  <a:pt x="158055" y="76285"/>
                  <a:pt x="145044" y="134169"/>
                  <a:pt x="90094" y="160479"/>
                </a:cubicBezTo>
                <a:cubicBezTo>
                  <a:pt x="84768" y="163031"/>
                  <a:pt x="78581" y="163031"/>
                  <a:pt x="73255" y="160479"/>
                </a:cubicBezTo>
                <a:cubicBezTo>
                  <a:pt x="18274" y="134169"/>
                  <a:pt x="5294" y="76285"/>
                  <a:pt x="5135" y="44648"/>
                </a:cubicBezTo>
                <a:cubicBezTo>
                  <a:pt x="5103" y="36293"/>
                  <a:pt x="10333" y="29372"/>
                  <a:pt x="17349" y="26406"/>
                </a:cubicBezTo>
                <a:lnTo>
                  <a:pt x="77401" y="925"/>
                </a:lnTo>
                <a:cubicBezTo>
                  <a:pt x="78741" y="319"/>
                  <a:pt x="80176" y="0"/>
                  <a:pt x="81643" y="0"/>
                </a:cubicBezTo>
                <a:close/>
                <a:moveTo>
                  <a:pt x="81643" y="21304"/>
                </a:moveTo>
                <a:lnTo>
                  <a:pt x="81643" y="141886"/>
                </a:lnTo>
                <a:cubicBezTo>
                  <a:pt x="125653" y="120583"/>
                  <a:pt x="137485" y="73383"/>
                  <a:pt x="137772" y="45127"/>
                </a:cubicBezTo>
                <a:lnTo>
                  <a:pt x="81643" y="21336"/>
                </a:lnTo>
                <a:lnTo>
                  <a:pt x="81643" y="21336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53" name="Text 51"/>
          <p:cNvSpPr/>
          <p:nvPr/>
        </p:nvSpPr>
        <p:spPr>
          <a:xfrm>
            <a:off x="866321" y="6340929"/>
            <a:ext cx="1805214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类型安全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66321" y="6522357"/>
            <a:ext cx="1796143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优先使用TypeScript，明确类型定义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319417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109261" y="2998"/>
                </a:moveTo>
                <a:cubicBezTo>
                  <a:pt x="105275" y="-989"/>
                  <a:pt x="98801" y="-989"/>
                  <a:pt x="94814" y="2998"/>
                </a:cubicBezTo>
                <a:cubicBezTo>
                  <a:pt x="90828" y="6984"/>
                  <a:pt x="90828" y="13458"/>
                  <a:pt x="94814" y="17445"/>
                </a:cubicBezTo>
                <a:lnTo>
                  <a:pt x="97812" y="20411"/>
                </a:lnTo>
                <a:lnTo>
                  <a:pt x="8962" y="109261"/>
                </a:lnTo>
                <a:cubicBezTo>
                  <a:pt x="3221" y="115002"/>
                  <a:pt x="0" y="122783"/>
                  <a:pt x="0" y="130916"/>
                </a:cubicBezTo>
                <a:lnTo>
                  <a:pt x="0" y="132670"/>
                </a:lnTo>
                <a:cubicBezTo>
                  <a:pt x="0" y="149572"/>
                  <a:pt x="13713" y="163286"/>
                  <a:pt x="30616" y="163286"/>
                </a:cubicBezTo>
                <a:lnTo>
                  <a:pt x="32370" y="163286"/>
                </a:lnTo>
                <a:cubicBezTo>
                  <a:pt x="40503" y="163286"/>
                  <a:pt x="48284" y="160065"/>
                  <a:pt x="54025" y="154324"/>
                </a:cubicBezTo>
                <a:lnTo>
                  <a:pt x="142875" y="65474"/>
                </a:lnTo>
                <a:lnTo>
                  <a:pt x="145873" y="68472"/>
                </a:lnTo>
                <a:cubicBezTo>
                  <a:pt x="149859" y="72458"/>
                  <a:pt x="156333" y="72458"/>
                  <a:pt x="160320" y="68472"/>
                </a:cubicBezTo>
                <a:cubicBezTo>
                  <a:pt x="164306" y="64485"/>
                  <a:pt x="164306" y="58011"/>
                  <a:pt x="160320" y="54025"/>
                </a:cubicBezTo>
                <a:lnTo>
                  <a:pt x="109293" y="2998"/>
                </a:lnTo>
                <a:close/>
                <a:moveTo>
                  <a:pt x="65474" y="81643"/>
                </a:moveTo>
                <a:lnTo>
                  <a:pt x="112259" y="34858"/>
                </a:lnTo>
                <a:lnTo>
                  <a:pt x="128428" y="51027"/>
                </a:lnTo>
                <a:lnTo>
                  <a:pt x="97812" y="81643"/>
                </a:lnTo>
                <a:lnTo>
                  <a:pt x="65442" y="8164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56" name="Text 54"/>
          <p:cNvSpPr/>
          <p:nvPr/>
        </p:nvSpPr>
        <p:spPr>
          <a:xfrm>
            <a:off x="4609703" y="6340929"/>
            <a:ext cx="1279071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测试覆盖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09703" y="6522357"/>
            <a:ext cx="1270000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组件单元测试 + E2E测试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062941" y="6377214"/>
            <a:ext cx="163286" cy="163286"/>
          </a:xfrm>
          <a:custGeom>
            <a:avLst/>
            <a:gdLst/>
            <a:ahLst/>
            <a:cxnLst/>
            <a:rect l="l" t="t" r="r" b="b"/>
            <a:pathLst>
              <a:path w="163286" h="163286">
                <a:moveTo>
                  <a:pt x="0" y="81643"/>
                </a:moveTo>
                <a:cubicBezTo>
                  <a:pt x="0" y="36583"/>
                  <a:pt x="36583" y="0"/>
                  <a:pt x="81643" y="0"/>
                </a:cubicBezTo>
                <a:cubicBezTo>
                  <a:pt x="126703" y="0"/>
                  <a:pt x="163286" y="36583"/>
                  <a:pt x="163286" y="81643"/>
                </a:cubicBezTo>
                <a:cubicBezTo>
                  <a:pt x="163286" y="126703"/>
                  <a:pt x="126703" y="163286"/>
                  <a:pt x="81643" y="163286"/>
                </a:cubicBezTo>
                <a:cubicBezTo>
                  <a:pt x="36583" y="163286"/>
                  <a:pt x="0" y="126703"/>
                  <a:pt x="0" y="81643"/>
                </a:cubicBezTo>
                <a:close/>
                <a:moveTo>
                  <a:pt x="51505" y="54184"/>
                </a:moveTo>
                <a:cubicBezTo>
                  <a:pt x="47614" y="52526"/>
                  <a:pt x="43118" y="54312"/>
                  <a:pt x="41459" y="58202"/>
                </a:cubicBezTo>
                <a:cubicBezTo>
                  <a:pt x="39801" y="62093"/>
                  <a:pt x="41587" y="66590"/>
                  <a:pt x="45478" y="68248"/>
                </a:cubicBezTo>
                <a:lnTo>
                  <a:pt x="49273" y="69875"/>
                </a:lnTo>
                <a:cubicBezTo>
                  <a:pt x="54790" y="72235"/>
                  <a:pt x="60499" y="73989"/>
                  <a:pt x="66367" y="75073"/>
                </a:cubicBezTo>
                <a:lnTo>
                  <a:pt x="66367" y="91051"/>
                </a:lnTo>
                <a:cubicBezTo>
                  <a:pt x="66367" y="92422"/>
                  <a:pt x="66143" y="93794"/>
                  <a:pt x="65697" y="95069"/>
                </a:cubicBezTo>
                <a:lnTo>
                  <a:pt x="56544" y="122528"/>
                </a:lnTo>
                <a:cubicBezTo>
                  <a:pt x="55205" y="126546"/>
                  <a:pt x="57373" y="130884"/>
                  <a:pt x="61392" y="132223"/>
                </a:cubicBezTo>
                <a:cubicBezTo>
                  <a:pt x="65410" y="133563"/>
                  <a:pt x="69747" y="131394"/>
                  <a:pt x="71087" y="127376"/>
                </a:cubicBezTo>
                <a:lnTo>
                  <a:pt x="78868" y="104031"/>
                </a:lnTo>
                <a:cubicBezTo>
                  <a:pt x="79283" y="102819"/>
                  <a:pt x="80399" y="101990"/>
                  <a:pt x="81675" y="101990"/>
                </a:cubicBezTo>
                <a:cubicBezTo>
                  <a:pt x="82950" y="101990"/>
                  <a:pt x="84099" y="102819"/>
                  <a:pt x="84481" y="104031"/>
                </a:cubicBezTo>
                <a:lnTo>
                  <a:pt x="92263" y="127376"/>
                </a:lnTo>
                <a:cubicBezTo>
                  <a:pt x="93602" y="131394"/>
                  <a:pt x="97940" y="133563"/>
                  <a:pt x="101958" y="132223"/>
                </a:cubicBezTo>
                <a:cubicBezTo>
                  <a:pt x="105976" y="130884"/>
                  <a:pt x="108113" y="126610"/>
                  <a:pt x="106774" y="122592"/>
                </a:cubicBezTo>
                <a:lnTo>
                  <a:pt x="97621" y="95133"/>
                </a:lnTo>
                <a:cubicBezTo>
                  <a:pt x="97174" y="93826"/>
                  <a:pt x="96951" y="92486"/>
                  <a:pt x="96951" y="91115"/>
                </a:cubicBezTo>
                <a:lnTo>
                  <a:pt x="96951" y="75137"/>
                </a:lnTo>
                <a:cubicBezTo>
                  <a:pt x="102819" y="74021"/>
                  <a:pt x="108528" y="72299"/>
                  <a:pt x="114045" y="69939"/>
                </a:cubicBezTo>
                <a:lnTo>
                  <a:pt x="117840" y="68312"/>
                </a:lnTo>
                <a:cubicBezTo>
                  <a:pt x="121731" y="66654"/>
                  <a:pt x="123517" y="62157"/>
                  <a:pt x="121858" y="58266"/>
                </a:cubicBezTo>
                <a:cubicBezTo>
                  <a:pt x="120200" y="54375"/>
                  <a:pt x="115703" y="52589"/>
                  <a:pt x="111812" y="54248"/>
                </a:cubicBezTo>
                <a:lnTo>
                  <a:pt x="108017" y="55811"/>
                </a:lnTo>
                <a:cubicBezTo>
                  <a:pt x="99694" y="59382"/>
                  <a:pt x="90732" y="61232"/>
                  <a:pt x="81643" y="61232"/>
                </a:cubicBezTo>
                <a:cubicBezTo>
                  <a:pt x="72554" y="61232"/>
                  <a:pt x="63624" y="59382"/>
                  <a:pt x="55268" y="55811"/>
                </a:cubicBezTo>
                <a:lnTo>
                  <a:pt x="51473" y="54184"/>
                </a:lnTo>
                <a:close/>
                <a:moveTo>
                  <a:pt x="81643" y="51027"/>
                </a:moveTo>
                <a:cubicBezTo>
                  <a:pt x="88683" y="51027"/>
                  <a:pt x="94400" y="45311"/>
                  <a:pt x="94400" y="38270"/>
                </a:cubicBezTo>
                <a:cubicBezTo>
                  <a:pt x="94400" y="31229"/>
                  <a:pt x="88683" y="25513"/>
                  <a:pt x="81643" y="25513"/>
                </a:cubicBezTo>
                <a:cubicBezTo>
                  <a:pt x="74602" y="25513"/>
                  <a:pt x="68886" y="31229"/>
                  <a:pt x="68886" y="38270"/>
                </a:cubicBezTo>
                <a:cubicBezTo>
                  <a:pt x="68886" y="45311"/>
                  <a:pt x="74602" y="51027"/>
                  <a:pt x="81643" y="51027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59" name="Text 57"/>
          <p:cNvSpPr/>
          <p:nvPr/>
        </p:nvSpPr>
        <p:spPr>
          <a:xfrm>
            <a:off x="8353227" y="6340929"/>
            <a:ext cx="1977571" cy="1814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可访问性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353227" y="6522357"/>
            <a:ext cx="1968500" cy="14514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5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semantic HTML、ARIA标签、键盘导航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IDE集成：从提示词到Skills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69056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52525" y="1552575"/>
            <a:ext cx="11430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CodeBuddy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66925"/>
            <a:ext cx="33528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CodeBuddy是腾讯推出的AI编程助手，支持在IDE中导入和使用Skills。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6812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652" y="72926"/>
                </a:moveTo>
                <a:lnTo>
                  <a:pt x="41932" y="72926"/>
                </a:lnTo>
                <a:cubicBezTo>
                  <a:pt x="42688" y="89725"/>
                  <a:pt x="46412" y="105195"/>
                  <a:pt x="51699" y="116525"/>
                </a:cubicBezTo>
                <a:cubicBezTo>
                  <a:pt x="54668" y="122906"/>
                  <a:pt x="57872" y="127412"/>
                  <a:pt x="60841" y="130173"/>
                </a:cubicBezTo>
                <a:cubicBezTo>
                  <a:pt x="63758" y="132907"/>
                  <a:pt x="65763" y="133350"/>
                  <a:pt x="66805" y="133350"/>
                </a:cubicBezTo>
                <a:cubicBezTo>
                  <a:pt x="67847" y="133350"/>
                  <a:pt x="69852" y="132907"/>
                  <a:pt x="72770" y="130173"/>
                </a:cubicBezTo>
                <a:cubicBezTo>
                  <a:pt x="75739" y="127412"/>
                  <a:pt x="78942" y="122880"/>
                  <a:pt x="81911" y="116525"/>
                </a:cubicBezTo>
                <a:cubicBezTo>
                  <a:pt x="87198" y="105195"/>
                  <a:pt x="90923" y="89725"/>
                  <a:pt x="91678" y="72926"/>
                </a:cubicBezTo>
                <a:close/>
                <a:moveTo>
                  <a:pt x="41906" y="60424"/>
                </a:moveTo>
                <a:lnTo>
                  <a:pt x="91626" y="60424"/>
                </a:lnTo>
                <a:cubicBezTo>
                  <a:pt x="90897" y="43625"/>
                  <a:pt x="87172" y="28155"/>
                  <a:pt x="81885" y="16825"/>
                </a:cubicBezTo>
                <a:cubicBezTo>
                  <a:pt x="78916" y="10470"/>
                  <a:pt x="75713" y="5938"/>
                  <a:pt x="72743" y="3177"/>
                </a:cubicBezTo>
                <a:cubicBezTo>
                  <a:pt x="69826" y="443"/>
                  <a:pt x="67821" y="0"/>
                  <a:pt x="66779" y="0"/>
                </a:cubicBezTo>
                <a:cubicBezTo>
                  <a:pt x="65737" y="0"/>
                  <a:pt x="63732" y="443"/>
                  <a:pt x="60815" y="3177"/>
                </a:cubicBezTo>
                <a:cubicBezTo>
                  <a:pt x="57846" y="5938"/>
                  <a:pt x="54642" y="10470"/>
                  <a:pt x="51673" y="16825"/>
                </a:cubicBezTo>
                <a:cubicBezTo>
                  <a:pt x="46386" y="28155"/>
                  <a:pt x="42662" y="43625"/>
                  <a:pt x="41906" y="60424"/>
                </a:cubicBezTo>
                <a:close/>
                <a:moveTo>
                  <a:pt x="29405" y="60424"/>
                </a:moveTo>
                <a:cubicBezTo>
                  <a:pt x="30316" y="38130"/>
                  <a:pt x="36072" y="17424"/>
                  <a:pt x="44485" y="3829"/>
                </a:cubicBezTo>
                <a:cubicBezTo>
                  <a:pt x="20497" y="12319"/>
                  <a:pt x="2839" y="34171"/>
                  <a:pt x="391" y="60424"/>
                </a:cubicBezTo>
                <a:lnTo>
                  <a:pt x="29405" y="60424"/>
                </a:lnTo>
                <a:close/>
                <a:moveTo>
                  <a:pt x="391" y="72926"/>
                </a:moveTo>
                <a:cubicBezTo>
                  <a:pt x="2839" y="99179"/>
                  <a:pt x="20497" y="121031"/>
                  <a:pt x="44485" y="129521"/>
                </a:cubicBezTo>
                <a:cubicBezTo>
                  <a:pt x="36072" y="115926"/>
                  <a:pt x="30316" y="95220"/>
                  <a:pt x="29405" y="72926"/>
                </a:cubicBezTo>
                <a:lnTo>
                  <a:pt x="391" y="72926"/>
                </a:lnTo>
                <a:close/>
                <a:moveTo>
                  <a:pt x="104154" y="72926"/>
                </a:moveTo>
                <a:cubicBezTo>
                  <a:pt x="103242" y="95220"/>
                  <a:pt x="97486" y="115926"/>
                  <a:pt x="89074" y="129521"/>
                </a:cubicBezTo>
                <a:cubicBezTo>
                  <a:pt x="113061" y="121005"/>
                  <a:pt x="130719" y="99179"/>
                  <a:pt x="133168" y="72926"/>
                </a:cubicBezTo>
                <a:lnTo>
                  <a:pt x="104154" y="72926"/>
                </a:lnTo>
                <a:close/>
                <a:moveTo>
                  <a:pt x="133168" y="60424"/>
                </a:moveTo>
                <a:cubicBezTo>
                  <a:pt x="130719" y="34171"/>
                  <a:pt x="113061" y="12319"/>
                  <a:pt x="89074" y="3829"/>
                </a:cubicBezTo>
                <a:cubicBezTo>
                  <a:pt x="97486" y="17424"/>
                  <a:pt x="103242" y="38130"/>
                  <a:pt x="104154" y="60424"/>
                </a:cubicBezTo>
                <a:lnTo>
                  <a:pt x="133168" y="60424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10" name="Text 8"/>
          <p:cNvSpPr/>
          <p:nvPr/>
        </p:nvSpPr>
        <p:spPr>
          <a:xfrm>
            <a:off x="823913" y="2652713"/>
            <a:ext cx="17621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国际站点：codebuddy.ai/cli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0075" y="29479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22" y="74176"/>
                </a:moveTo>
                <a:cubicBezTo>
                  <a:pt x="14116" y="74723"/>
                  <a:pt x="15367" y="75009"/>
                  <a:pt x="16669" y="75009"/>
                </a:cubicBezTo>
                <a:lnTo>
                  <a:pt x="29874" y="75009"/>
                </a:lnTo>
                <a:cubicBezTo>
                  <a:pt x="32087" y="75009"/>
                  <a:pt x="34197" y="75895"/>
                  <a:pt x="35760" y="77458"/>
                </a:cubicBezTo>
                <a:lnTo>
                  <a:pt x="39224" y="80922"/>
                </a:lnTo>
                <a:cubicBezTo>
                  <a:pt x="40786" y="82484"/>
                  <a:pt x="42896" y="83370"/>
                  <a:pt x="45110" y="83370"/>
                </a:cubicBezTo>
                <a:lnTo>
                  <a:pt x="49980" y="83370"/>
                </a:lnTo>
                <a:cubicBezTo>
                  <a:pt x="54590" y="83370"/>
                  <a:pt x="58315" y="79645"/>
                  <a:pt x="58315" y="75035"/>
                </a:cubicBezTo>
                <a:lnTo>
                  <a:pt x="58315" y="64617"/>
                </a:lnTo>
                <a:cubicBezTo>
                  <a:pt x="58315" y="61153"/>
                  <a:pt x="61101" y="58367"/>
                  <a:pt x="64565" y="58367"/>
                </a:cubicBezTo>
                <a:cubicBezTo>
                  <a:pt x="68029" y="58367"/>
                  <a:pt x="70816" y="55580"/>
                  <a:pt x="70816" y="52116"/>
                </a:cubicBezTo>
                <a:lnTo>
                  <a:pt x="70816" y="40995"/>
                </a:lnTo>
                <a:cubicBezTo>
                  <a:pt x="70816" y="38781"/>
                  <a:pt x="71702" y="36671"/>
                  <a:pt x="73264" y="35109"/>
                </a:cubicBezTo>
                <a:lnTo>
                  <a:pt x="76728" y="31645"/>
                </a:lnTo>
                <a:cubicBezTo>
                  <a:pt x="78291" y="30082"/>
                  <a:pt x="79177" y="27972"/>
                  <a:pt x="79177" y="25758"/>
                </a:cubicBezTo>
                <a:lnTo>
                  <a:pt x="79177" y="14846"/>
                </a:lnTo>
                <a:cubicBezTo>
                  <a:pt x="79177" y="14533"/>
                  <a:pt x="79151" y="14247"/>
                  <a:pt x="79124" y="13934"/>
                </a:cubicBezTo>
                <a:cubicBezTo>
                  <a:pt x="75114" y="12996"/>
                  <a:pt x="70946" y="12502"/>
                  <a:pt x="66675" y="12502"/>
                </a:cubicBezTo>
                <a:cubicBezTo>
                  <a:pt x="36749" y="12502"/>
                  <a:pt x="12502" y="36749"/>
                  <a:pt x="12502" y="66675"/>
                </a:cubicBezTo>
                <a:cubicBezTo>
                  <a:pt x="12502" y="69227"/>
                  <a:pt x="12684" y="71728"/>
                  <a:pt x="13022" y="74176"/>
                </a:cubicBezTo>
                <a:close/>
                <a:moveTo>
                  <a:pt x="118062" y="83891"/>
                </a:moveTo>
                <a:cubicBezTo>
                  <a:pt x="117228" y="83526"/>
                  <a:pt x="116317" y="83344"/>
                  <a:pt x="115327" y="83344"/>
                </a:cubicBezTo>
                <a:lnTo>
                  <a:pt x="112514" y="83344"/>
                </a:lnTo>
                <a:cubicBezTo>
                  <a:pt x="110222" y="83344"/>
                  <a:pt x="108347" y="81469"/>
                  <a:pt x="108347" y="79177"/>
                </a:cubicBezTo>
                <a:cubicBezTo>
                  <a:pt x="108347" y="76885"/>
                  <a:pt x="106472" y="75009"/>
                  <a:pt x="104180" y="75009"/>
                </a:cubicBezTo>
                <a:lnTo>
                  <a:pt x="95142" y="75009"/>
                </a:lnTo>
                <a:cubicBezTo>
                  <a:pt x="92928" y="75009"/>
                  <a:pt x="90819" y="75895"/>
                  <a:pt x="89256" y="77458"/>
                </a:cubicBezTo>
                <a:lnTo>
                  <a:pt x="77458" y="89256"/>
                </a:lnTo>
                <a:cubicBezTo>
                  <a:pt x="75895" y="90819"/>
                  <a:pt x="75009" y="92928"/>
                  <a:pt x="75009" y="95142"/>
                </a:cubicBezTo>
                <a:lnTo>
                  <a:pt x="75009" y="100013"/>
                </a:lnTo>
                <a:cubicBezTo>
                  <a:pt x="75009" y="104622"/>
                  <a:pt x="78734" y="108347"/>
                  <a:pt x="83344" y="108347"/>
                </a:cubicBezTo>
                <a:lnTo>
                  <a:pt x="88214" y="108347"/>
                </a:lnTo>
                <a:cubicBezTo>
                  <a:pt x="90428" y="108347"/>
                  <a:pt x="92538" y="109232"/>
                  <a:pt x="94100" y="110795"/>
                </a:cubicBezTo>
                <a:cubicBezTo>
                  <a:pt x="94673" y="111368"/>
                  <a:pt x="95324" y="111863"/>
                  <a:pt x="96002" y="112228"/>
                </a:cubicBezTo>
                <a:cubicBezTo>
                  <a:pt x="106237" y="105612"/>
                  <a:pt x="114103" y="95663"/>
                  <a:pt x="118036" y="83891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33337" y="95845"/>
                </a:moveTo>
                <a:cubicBezTo>
                  <a:pt x="33337" y="98137"/>
                  <a:pt x="35213" y="100013"/>
                  <a:pt x="37505" y="100013"/>
                </a:cubicBezTo>
                <a:lnTo>
                  <a:pt x="45839" y="100013"/>
                </a:lnTo>
                <a:cubicBezTo>
                  <a:pt x="48131" y="100013"/>
                  <a:pt x="50006" y="98137"/>
                  <a:pt x="50006" y="95845"/>
                </a:cubicBezTo>
                <a:cubicBezTo>
                  <a:pt x="50006" y="93553"/>
                  <a:pt x="48131" y="91678"/>
                  <a:pt x="45839" y="91678"/>
                </a:cubicBezTo>
                <a:lnTo>
                  <a:pt x="37505" y="91678"/>
                </a:lnTo>
                <a:cubicBezTo>
                  <a:pt x="35213" y="91678"/>
                  <a:pt x="33337" y="93553"/>
                  <a:pt x="33337" y="95845"/>
                </a:cubicBezTo>
                <a:close/>
                <a:moveTo>
                  <a:pt x="70842" y="66675"/>
                </a:moveTo>
                <a:cubicBezTo>
                  <a:pt x="68550" y="66675"/>
                  <a:pt x="66675" y="68550"/>
                  <a:pt x="66675" y="70842"/>
                </a:cubicBezTo>
                <a:lnTo>
                  <a:pt x="66675" y="79177"/>
                </a:lnTo>
                <a:cubicBezTo>
                  <a:pt x="66675" y="81469"/>
                  <a:pt x="68550" y="83344"/>
                  <a:pt x="70842" y="83344"/>
                </a:cubicBezTo>
                <a:cubicBezTo>
                  <a:pt x="73134" y="83344"/>
                  <a:pt x="75009" y="81469"/>
                  <a:pt x="75009" y="79177"/>
                </a:cubicBezTo>
                <a:lnTo>
                  <a:pt x="75009" y="70842"/>
                </a:lnTo>
                <a:cubicBezTo>
                  <a:pt x="75009" y="68550"/>
                  <a:pt x="73134" y="66675"/>
                  <a:pt x="70842" y="66675"/>
                </a:cubicBezTo>
                <a:close/>
                <a:moveTo>
                  <a:pt x="83344" y="37505"/>
                </a:moveTo>
                <a:lnTo>
                  <a:pt x="83344" y="45839"/>
                </a:lnTo>
                <a:cubicBezTo>
                  <a:pt x="83344" y="48131"/>
                  <a:pt x="85219" y="50006"/>
                  <a:pt x="87511" y="50006"/>
                </a:cubicBezTo>
                <a:cubicBezTo>
                  <a:pt x="89803" y="50006"/>
                  <a:pt x="91678" y="48131"/>
                  <a:pt x="91678" y="45839"/>
                </a:cubicBezTo>
                <a:lnTo>
                  <a:pt x="91678" y="37505"/>
                </a:lnTo>
                <a:cubicBezTo>
                  <a:pt x="91678" y="35213"/>
                  <a:pt x="89803" y="33337"/>
                  <a:pt x="87511" y="33337"/>
                </a:cubicBezTo>
                <a:cubicBezTo>
                  <a:pt x="85219" y="33337"/>
                  <a:pt x="83344" y="35213"/>
                  <a:pt x="83344" y="3750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2" name="Text 10"/>
          <p:cNvSpPr/>
          <p:nvPr/>
        </p:nvSpPr>
        <p:spPr>
          <a:xfrm>
            <a:off x="823913" y="2919413"/>
            <a:ext cx="15906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国内站点：codebuddy.cn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025" y="3262313"/>
            <a:ext cx="3286125" cy="381000"/>
          </a:xfrm>
          <a:custGeom>
            <a:avLst/>
            <a:gdLst/>
            <a:ahLst/>
            <a:cxnLst/>
            <a:rect l="l" t="t" r="r" b="b"/>
            <a:pathLst>
              <a:path w="3286125" h="3810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304800"/>
                </a:lnTo>
                <a:cubicBezTo>
                  <a:pt x="3286125" y="346856"/>
                  <a:pt x="3251981" y="381000"/>
                  <a:pt x="320992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4" name="Text 12"/>
          <p:cNvSpPr/>
          <p:nvPr/>
        </p:nvSpPr>
        <p:spPr>
          <a:xfrm>
            <a:off x="695325" y="3376613"/>
            <a:ext cx="31146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在IDE中导入下载的skills，即可在项目中使用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5916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54426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4587776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8" name="Text 16"/>
          <p:cNvSpPr/>
          <p:nvPr/>
        </p:nvSpPr>
        <p:spPr>
          <a:xfrm>
            <a:off x="5025926" y="1552575"/>
            <a:ext cx="6762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Codex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54426" y="2066925"/>
            <a:ext cx="3352800" cy="2190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OpenAI推出的Codex CLI工具，支持Skills集成。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54426" y="2436019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1" name="Text 19"/>
          <p:cNvSpPr/>
          <p:nvPr/>
        </p:nvSpPr>
        <p:spPr>
          <a:xfrm>
            <a:off x="4568726" y="2550319"/>
            <a:ext cx="31146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Skills位于用户目录下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568726" y="2740819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~/.codex/skills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3198019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命令行界面操作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54426" y="3445669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支持自然语言交互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54426" y="3693319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与OpenAI模型深度集成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2713" y="1262063"/>
            <a:ext cx="3676650" cy="3038475"/>
          </a:xfrm>
          <a:custGeom>
            <a:avLst/>
            <a:gdLst/>
            <a:ahLst/>
            <a:cxnLst/>
            <a:rect l="l" t="t" r="r" b="b"/>
            <a:pathLst>
              <a:path w="3676650" h="30384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2924168"/>
                </a:lnTo>
                <a:cubicBezTo>
                  <a:pt x="3676650" y="2987298"/>
                  <a:pt x="3625473" y="3038475"/>
                  <a:pt x="3562343" y="3038475"/>
                </a:cubicBezTo>
                <a:lnTo>
                  <a:pt x="114307" y="3038475"/>
                </a:lnTo>
                <a:cubicBezTo>
                  <a:pt x="51177" y="3038475"/>
                  <a:pt x="0" y="2987298"/>
                  <a:pt x="0" y="29241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3279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43751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9" name="Text 27"/>
          <p:cNvSpPr/>
          <p:nvPr/>
        </p:nvSpPr>
        <p:spPr>
          <a:xfrm>
            <a:off x="8899475" y="1552575"/>
            <a:ext cx="12668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Claude Code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27975" y="2066925"/>
            <a:ext cx="33528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Anthropic官方推出的Claude Code CLI工具，原生支持Skills。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27975" y="2652713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2" name="Text 30"/>
          <p:cNvSpPr/>
          <p:nvPr/>
        </p:nvSpPr>
        <p:spPr>
          <a:xfrm>
            <a:off x="8442275" y="2767013"/>
            <a:ext cx="31146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Skills位于用户目录下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42275" y="29575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~/.claude/skills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27975" y="3414713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/skill命令快速加载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27975" y="3662362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支持本地Skills开发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27975" y="3910013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与Claude模型深度集成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85763" y="4495800"/>
            <a:ext cx="11420475" cy="2181225"/>
          </a:xfrm>
          <a:custGeom>
            <a:avLst/>
            <a:gdLst/>
            <a:ahLst/>
            <a:cxnLst/>
            <a:rect l="l" t="t" r="r" b="b"/>
            <a:pathLst>
              <a:path w="11420475" h="21812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2066929"/>
                </a:lnTo>
                <a:cubicBezTo>
                  <a:pt x="11420475" y="2130053"/>
                  <a:pt x="11369303" y="2181225"/>
                  <a:pt x="11306179" y="2181225"/>
                </a:cubicBezTo>
                <a:lnTo>
                  <a:pt x="114296" y="2181225"/>
                </a:lnTo>
                <a:cubicBezTo>
                  <a:pt x="51172" y="2181225"/>
                  <a:pt x="0" y="2130053"/>
                  <a:pt x="0" y="2066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04838" y="47291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9" name="Text 37"/>
          <p:cNvSpPr/>
          <p:nvPr/>
        </p:nvSpPr>
        <p:spPr>
          <a:xfrm>
            <a:off x="933450" y="4691063"/>
            <a:ext cx="24765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从提示词到Skills的演进路径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597819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1" name="Text 39"/>
          <p:cNvSpPr/>
          <p:nvPr/>
        </p:nvSpPr>
        <p:spPr>
          <a:xfrm>
            <a:off x="1798588" y="5262563"/>
            <a:ext cx="2095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42925" y="5834063"/>
            <a:ext cx="2724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提示词阶段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7688" y="6100763"/>
            <a:ext cx="2714625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每次对话重新描述需求，重复性高，一致性差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393406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5" name="Text 43"/>
          <p:cNvSpPr/>
          <p:nvPr/>
        </p:nvSpPr>
        <p:spPr>
          <a:xfrm>
            <a:off x="4572446" y="5262563"/>
            <a:ext cx="2476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3338513" y="5834063"/>
            <a:ext cx="2724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模板化阶段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343275" y="6100763"/>
            <a:ext cx="2714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整理常用提示词模板，复制粘贴使用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188994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9" name="Text 47"/>
          <p:cNvSpPr/>
          <p:nvPr/>
        </p:nvSpPr>
        <p:spPr>
          <a:xfrm>
            <a:off x="7368034" y="5262563"/>
            <a:ext cx="2476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134100" y="5834063"/>
            <a:ext cx="2724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文件化阶段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38863" y="6100763"/>
            <a:ext cx="2714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将模板保存为文件，通过文件路径引用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984581" y="51101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53" name="Text 51"/>
          <p:cNvSpPr/>
          <p:nvPr/>
        </p:nvSpPr>
        <p:spPr>
          <a:xfrm>
            <a:off x="10163621" y="5262563"/>
            <a:ext cx="2476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4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929688" y="5834063"/>
            <a:ext cx="2724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Skills阶段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934450" y="6100763"/>
            <a:ext cx="2714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标准化Skill结构，可复用、可分享、可扩展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723900"/>
            <a:ext cx="11658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490663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770334" y="1838325"/>
            <a:ext cx="342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304925" y="1724025"/>
            <a:ext cx="22288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AI编程认知基础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2105025"/>
            <a:ext cx="219075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理解AI辅助编程的本质与必要性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04925" y="25050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传统编程痛点分析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04925" y="27527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传统编程 vs AI编程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04925" y="30003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AI编程的必要性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04925" y="32480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人机协作新范式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04925" y="34956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局限性与挑战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6013" y="1490663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42937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6" name="Text 14"/>
          <p:cNvSpPr/>
          <p:nvPr/>
        </p:nvSpPr>
        <p:spPr>
          <a:xfrm>
            <a:off x="6558855" y="1838325"/>
            <a:ext cx="3905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15175" y="1724025"/>
            <a:ext cx="24669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Skills核心概念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15175" y="2105025"/>
            <a:ext cx="2428875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深入理解Agent Skills的定义与价值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15175" y="25050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什么是Agent Skills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15175" y="27527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Prompt vs Skills vs MCP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15175" y="30003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标准规范详解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5763" y="4119562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19125" y="4352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4" name="Text 22"/>
          <p:cNvSpPr/>
          <p:nvPr/>
        </p:nvSpPr>
        <p:spPr>
          <a:xfrm>
            <a:off x="748605" y="4467225"/>
            <a:ext cx="3905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04925" y="4352925"/>
            <a:ext cx="23145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Skills实战应用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04925" y="4733925"/>
            <a:ext cx="2276475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从资源获取到创建实践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304925" y="51339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优质资源获取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04925" y="53816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Skills创建实践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304925" y="56292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前端框架案例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04925" y="58769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IDE集成方案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304925" y="61245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精选Skills推荐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6013" y="4119562"/>
            <a:ext cx="5610225" cy="2428875"/>
          </a:xfrm>
          <a:custGeom>
            <a:avLst/>
            <a:gdLst/>
            <a:ahLst/>
            <a:cxnLst/>
            <a:rect l="l" t="t" r="r" b="b"/>
            <a:pathLst>
              <a:path w="5610225" h="2428875">
                <a:moveTo>
                  <a:pt x="152412" y="0"/>
                </a:moveTo>
                <a:lnTo>
                  <a:pt x="5457813" y="0"/>
                </a:lnTo>
                <a:cubicBezTo>
                  <a:pt x="5541988" y="0"/>
                  <a:pt x="5610225" y="68237"/>
                  <a:pt x="5610225" y="152412"/>
                </a:cubicBezTo>
                <a:lnTo>
                  <a:pt x="5610225" y="2276463"/>
                </a:lnTo>
                <a:cubicBezTo>
                  <a:pt x="5610225" y="2360638"/>
                  <a:pt x="5541988" y="2428875"/>
                  <a:pt x="5457813" y="2428875"/>
                </a:cubicBezTo>
                <a:lnTo>
                  <a:pt x="152412" y="2428875"/>
                </a:lnTo>
                <a:cubicBezTo>
                  <a:pt x="68237" y="2428875"/>
                  <a:pt x="0" y="2360638"/>
                  <a:pt x="0" y="2276463"/>
                </a:cubicBezTo>
                <a:lnTo>
                  <a:pt x="0" y="152412"/>
                </a:lnTo>
                <a:cubicBezTo>
                  <a:pt x="0" y="68237"/>
                  <a:pt x="68237" y="0"/>
                  <a:pt x="15241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29375" y="4352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4" name="Text 32"/>
          <p:cNvSpPr/>
          <p:nvPr/>
        </p:nvSpPr>
        <p:spPr>
          <a:xfrm>
            <a:off x="6558855" y="4467225"/>
            <a:ext cx="3905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115175" y="4352925"/>
            <a:ext cx="2171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最佳实践与未来展望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115175" y="4733925"/>
            <a:ext cx="21336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掌握方法，预见趋势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115175" y="51339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企业落地路径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115175" y="538162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未来发展趋势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15175" y="5629275"/>
            <a:ext cx="4524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Q&amp;A与结语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 / 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精选Agent Skills推荐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52525" y="1457325"/>
            <a:ext cx="12192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skill-creator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52525" y="1724025"/>
            <a:ext cx="1190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技能生成器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066925"/>
            <a:ext cx="33528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Agent的元技能。通过引导式对话，将脑海中的想法或SOP自动转化为符合标准的SKILL.md文件。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8409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1" name="Text 9"/>
          <p:cNvSpPr/>
          <p:nvPr/>
        </p:nvSpPr>
        <p:spPr>
          <a:xfrm>
            <a:off x="809625" y="26527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现有Skill无法满足特定需求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8409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3" name="Text 11"/>
          <p:cNvSpPr/>
          <p:nvPr/>
        </p:nvSpPr>
        <p:spPr>
          <a:xfrm>
            <a:off x="809625" y="29194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企业将SOP标准化分发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1025" y="3262313"/>
            <a:ext cx="571500" cy="228600"/>
          </a:xfrm>
          <a:custGeom>
            <a:avLst/>
            <a:gdLst/>
            <a:ahLst/>
            <a:cxnLst/>
            <a:rect l="l" t="t" r="r" b="b"/>
            <a:pathLst>
              <a:path w="571500" h="228600">
                <a:moveTo>
                  <a:pt x="76199" y="0"/>
                </a:moveTo>
                <a:lnTo>
                  <a:pt x="495301" y="0"/>
                </a:lnTo>
                <a:cubicBezTo>
                  <a:pt x="537384" y="0"/>
                  <a:pt x="571500" y="34116"/>
                  <a:pt x="571500" y="76199"/>
                </a:cubicBezTo>
                <a:lnTo>
                  <a:pt x="571500" y="152401"/>
                </a:lnTo>
                <a:cubicBezTo>
                  <a:pt x="571500" y="194484"/>
                  <a:pt x="537384" y="228600"/>
                  <a:pt x="4953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5" name="Text 13"/>
          <p:cNvSpPr/>
          <p:nvPr/>
        </p:nvSpPr>
        <p:spPr>
          <a:xfrm>
            <a:off x="581025" y="3262313"/>
            <a:ext cx="628650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228725" y="3262313"/>
            <a:ext cx="962025" cy="228600"/>
          </a:xfrm>
          <a:custGeom>
            <a:avLst/>
            <a:gdLst/>
            <a:ahLst/>
            <a:cxnLst/>
            <a:rect l="l" t="t" r="r" b="b"/>
            <a:pathLst>
              <a:path w="962025" h="228600">
                <a:moveTo>
                  <a:pt x="76199" y="0"/>
                </a:moveTo>
                <a:lnTo>
                  <a:pt x="885826" y="0"/>
                </a:lnTo>
                <a:cubicBezTo>
                  <a:pt x="927909" y="0"/>
                  <a:pt x="962025" y="34116"/>
                  <a:pt x="962025" y="76199"/>
                </a:cubicBezTo>
                <a:lnTo>
                  <a:pt x="962025" y="152401"/>
                </a:lnTo>
                <a:cubicBezTo>
                  <a:pt x="962025" y="194484"/>
                  <a:pt x="927909" y="228600"/>
                  <a:pt x="885826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7" name="Text 15"/>
          <p:cNvSpPr/>
          <p:nvPr/>
        </p:nvSpPr>
        <p:spPr>
          <a:xfrm>
            <a:off x="1228725" y="3262313"/>
            <a:ext cx="1019175" cy="228600"/>
          </a:xfrm>
          <a:prstGeom prst="rect">
            <a:avLst/>
          </a:prstGeom>
          <a:noFill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Prompt工程师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5916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4454426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4587776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95250"/>
                </a:moveTo>
                <a:cubicBezTo>
                  <a:pt x="190500" y="95585"/>
                  <a:pt x="190500" y="95920"/>
                  <a:pt x="190500" y="96255"/>
                </a:cubicBezTo>
                <a:cubicBezTo>
                  <a:pt x="190351" y="109835"/>
                  <a:pt x="177998" y="119063"/>
                  <a:pt x="164418" y="119063"/>
                </a:cubicBezTo>
                <a:lnTo>
                  <a:pt x="127992" y="119063"/>
                </a:lnTo>
                <a:cubicBezTo>
                  <a:pt x="118132" y="119063"/>
                  <a:pt x="110133" y="127062"/>
                  <a:pt x="110133" y="136922"/>
                </a:cubicBezTo>
                <a:cubicBezTo>
                  <a:pt x="110133" y="138187"/>
                  <a:pt x="110282" y="139415"/>
                  <a:pt x="110505" y="140605"/>
                </a:cubicBezTo>
                <a:cubicBezTo>
                  <a:pt x="111286" y="144400"/>
                  <a:pt x="112923" y="148047"/>
                  <a:pt x="114523" y="151730"/>
                </a:cubicBezTo>
                <a:cubicBezTo>
                  <a:pt x="116793" y="156865"/>
                  <a:pt x="119025" y="161962"/>
                  <a:pt x="119025" y="167357"/>
                </a:cubicBezTo>
                <a:cubicBezTo>
                  <a:pt x="119025" y="179189"/>
                  <a:pt x="110989" y="189942"/>
                  <a:pt x="99157" y="190426"/>
                </a:cubicBezTo>
                <a:cubicBezTo>
                  <a:pt x="97854" y="190463"/>
                  <a:pt x="96552" y="190500"/>
                  <a:pt x="95213" y="190500"/>
                </a:cubicBezTo>
                <a:cubicBezTo>
                  <a:pt x="42602" y="190500"/>
                  <a:pt x="-37" y="147861"/>
                  <a:pt x="-37" y="95250"/>
                </a:cubicBezTo>
                <a:cubicBezTo>
                  <a:pt x="-37" y="42639"/>
                  <a:pt x="42639" y="0"/>
                  <a:pt x="95250" y="0"/>
                </a:cubicBezTo>
                <a:cubicBezTo>
                  <a:pt x="147861" y="0"/>
                  <a:pt x="190500" y="42639"/>
                  <a:pt x="190500" y="95250"/>
                </a:cubicBezTo>
                <a:close/>
                <a:moveTo>
                  <a:pt x="47625" y="107156"/>
                </a:moveTo>
                <a:cubicBezTo>
                  <a:pt x="47625" y="100585"/>
                  <a:pt x="42290" y="95250"/>
                  <a:pt x="35719" y="95250"/>
                </a:cubicBezTo>
                <a:cubicBezTo>
                  <a:pt x="29148" y="95250"/>
                  <a:pt x="23812" y="100585"/>
                  <a:pt x="23812" y="107156"/>
                </a:cubicBezTo>
                <a:cubicBezTo>
                  <a:pt x="23812" y="113727"/>
                  <a:pt x="29148" y="119063"/>
                  <a:pt x="35719" y="119063"/>
                </a:cubicBezTo>
                <a:cubicBezTo>
                  <a:pt x="42290" y="119063"/>
                  <a:pt x="47625" y="113727"/>
                  <a:pt x="47625" y="107156"/>
                </a:cubicBezTo>
                <a:close/>
                <a:moveTo>
                  <a:pt x="47625" y="71438"/>
                </a:moveTo>
                <a:cubicBezTo>
                  <a:pt x="54196" y="71438"/>
                  <a:pt x="59531" y="66102"/>
                  <a:pt x="59531" y="59531"/>
                </a:cubicBezTo>
                <a:cubicBezTo>
                  <a:pt x="59531" y="52960"/>
                  <a:pt x="54196" y="47625"/>
                  <a:pt x="47625" y="47625"/>
                </a:cubicBezTo>
                <a:cubicBezTo>
                  <a:pt x="41054" y="47625"/>
                  <a:pt x="35719" y="52960"/>
                  <a:pt x="35719" y="59531"/>
                </a:cubicBezTo>
                <a:cubicBezTo>
                  <a:pt x="35719" y="66102"/>
                  <a:pt x="41054" y="71438"/>
                  <a:pt x="47625" y="71438"/>
                </a:cubicBezTo>
                <a:close/>
                <a:moveTo>
                  <a:pt x="107156" y="35719"/>
                </a:moveTo>
                <a:cubicBezTo>
                  <a:pt x="107156" y="29148"/>
                  <a:pt x="101821" y="23812"/>
                  <a:pt x="95250" y="23812"/>
                </a:cubicBezTo>
                <a:cubicBezTo>
                  <a:pt x="88679" y="23812"/>
                  <a:pt x="83344" y="29148"/>
                  <a:pt x="83344" y="35719"/>
                </a:cubicBezTo>
                <a:cubicBezTo>
                  <a:pt x="83344" y="42290"/>
                  <a:pt x="88679" y="47625"/>
                  <a:pt x="95250" y="47625"/>
                </a:cubicBezTo>
                <a:cubicBezTo>
                  <a:pt x="101821" y="47625"/>
                  <a:pt x="107156" y="42290"/>
                  <a:pt x="107156" y="35719"/>
                </a:cubicBezTo>
                <a:close/>
                <a:moveTo>
                  <a:pt x="142875" y="71438"/>
                </a:moveTo>
                <a:cubicBezTo>
                  <a:pt x="149446" y="71438"/>
                  <a:pt x="154781" y="66102"/>
                  <a:pt x="154781" y="59531"/>
                </a:cubicBezTo>
                <a:cubicBezTo>
                  <a:pt x="154781" y="52960"/>
                  <a:pt x="149446" y="47625"/>
                  <a:pt x="142875" y="47625"/>
                </a:cubicBezTo>
                <a:cubicBezTo>
                  <a:pt x="136304" y="47625"/>
                  <a:pt x="130969" y="52960"/>
                  <a:pt x="130969" y="59531"/>
                </a:cubicBezTo>
                <a:cubicBezTo>
                  <a:pt x="130969" y="66102"/>
                  <a:pt x="136304" y="71438"/>
                  <a:pt x="142875" y="71438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21" name="Text 19"/>
          <p:cNvSpPr/>
          <p:nvPr/>
        </p:nvSpPr>
        <p:spPr>
          <a:xfrm>
            <a:off x="5025926" y="1457325"/>
            <a:ext cx="1581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frontend-design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025926" y="1724025"/>
            <a:ext cx="1552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前端设计优化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2066925"/>
            <a:ext cx="33528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Anthropic官方出品，解决AI生成页面"千篇一律"的问题，提升视觉质量。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81810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5" name="Text 23"/>
          <p:cNvSpPr/>
          <p:nvPr/>
        </p:nvSpPr>
        <p:spPr>
          <a:xfrm>
            <a:off x="4683026" y="26527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选择独特的字体组合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81810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7" name="Text 25"/>
          <p:cNvSpPr/>
          <p:nvPr/>
        </p:nvSpPr>
        <p:spPr>
          <a:xfrm>
            <a:off x="4683026" y="29194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使用有冲击力的配色方案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81810" y="32146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9" name="Text 27"/>
          <p:cNvSpPr/>
          <p:nvPr/>
        </p:nvSpPr>
        <p:spPr>
          <a:xfrm>
            <a:off x="4683026" y="31861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匹配实现复杂度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54426" y="3529013"/>
            <a:ext cx="3286125" cy="304800"/>
          </a:xfrm>
          <a:custGeom>
            <a:avLst/>
            <a:gdLst/>
            <a:ahLst/>
            <a:cxnLst/>
            <a:rect l="l" t="t" r="r" b="b"/>
            <a:pathLst>
              <a:path w="3286125" h="3048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228600"/>
                </a:lnTo>
                <a:cubicBezTo>
                  <a:pt x="3286125" y="270656"/>
                  <a:pt x="3251981" y="304800"/>
                  <a:pt x="32099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1" name="Text 29"/>
          <p:cNvSpPr/>
          <p:nvPr/>
        </p:nvSpPr>
        <p:spPr>
          <a:xfrm>
            <a:off x="4530626" y="3605213"/>
            <a:ext cx="3190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💡 搭配React + Tailwind效果更佳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32713" y="1262063"/>
            <a:ext cx="3676650" cy="2771775"/>
          </a:xfrm>
          <a:custGeom>
            <a:avLst/>
            <a:gdLst/>
            <a:ahLst/>
            <a:cxnLst/>
            <a:rect l="l" t="t" r="r" b="b"/>
            <a:pathLst>
              <a:path w="3676650" h="2771775">
                <a:moveTo>
                  <a:pt x="114308" y="0"/>
                </a:moveTo>
                <a:lnTo>
                  <a:pt x="3562342" y="0"/>
                </a:lnTo>
                <a:cubicBezTo>
                  <a:pt x="3625473" y="0"/>
                  <a:pt x="3676650" y="51177"/>
                  <a:pt x="3676650" y="114308"/>
                </a:cubicBezTo>
                <a:lnTo>
                  <a:pt x="3676650" y="2657467"/>
                </a:lnTo>
                <a:cubicBezTo>
                  <a:pt x="3676650" y="2720598"/>
                  <a:pt x="3625473" y="2771775"/>
                  <a:pt x="3562342" y="2771775"/>
                </a:cubicBezTo>
                <a:lnTo>
                  <a:pt x="114308" y="2771775"/>
                </a:lnTo>
                <a:cubicBezTo>
                  <a:pt x="51177" y="2771775"/>
                  <a:pt x="0" y="2720598"/>
                  <a:pt x="0" y="26574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3279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846132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35" name="Text 33"/>
          <p:cNvSpPr/>
          <p:nvPr/>
        </p:nvSpPr>
        <p:spPr>
          <a:xfrm>
            <a:off x="8899475" y="1457325"/>
            <a:ext cx="12573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superpowers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899475" y="1724025"/>
            <a:ext cx="1228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开发工作流框架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27975" y="2066925"/>
            <a:ext cx="33528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一整套软件开发工作流框架，规范驱动开发（SDD）的Skills版本。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55360" y="2681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9" name="Text 37"/>
          <p:cNvSpPr/>
          <p:nvPr/>
        </p:nvSpPr>
        <p:spPr>
          <a:xfrm>
            <a:off x="8556575" y="26527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/superpowers:brainstorm — 需求探索和设计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55360" y="29479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1" name="Text 39"/>
          <p:cNvSpPr/>
          <p:nvPr/>
        </p:nvSpPr>
        <p:spPr>
          <a:xfrm>
            <a:off x="8556575" y="2919413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/superpowers:write-plan — 拆分实现计划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27975" y="3262313"/>
            <a:ext cx="3286125" cy="304800"/>
          </a:xfrm>
          <a:custGeom>
            <a:avLst/>
            <a:gdLst/>
            <a:ahLst/>
            <a:cxnLst/>
            <a:rect l="l" t="t" r="r" b="b"/>
            <a:pathLst>
              <a:path w="3286125" h="3048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228600"/>
                </a:lnTo>
                <a:cubicBezTo>
                  <a:pt x="3286125" y="270656"/>
                  <a:pt x="3251981" y="304800"/>
                  <a:pt x="32099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3" name="Text 41"/>
          <p:cNvSpPr/>
          <p:nvPr/>
        </p:nvSpPr>
        <p:spPr>
          <a:xfrm>
            <a:off x="8404175" y="3338513"/>
            <a:ext cx="3190875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🎯 适合大型项目/企业级开发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5763" y="4229100"/>
            <a:ext cx="11420475" cy="1571625"/>
          </a:xfrm>
          <a:custGeom>
            <a:avLst/>
            <a:gdLst/>
            <a:ahLst/>
            <a:cxnLst/>
            <a:rect l="l" t="t" r="r" b="b"/>
            <a:pathLst>
              <a:path w="11420475" h="1571625">
                <a:moveTo>
                  <a:pt x="114304" y="0"/>
                </a:moveTo>
                <a:lnTo>
                  <a:pt x="11306171" y="0"/>
                </a:lnTo>
                <a:cubicBezTo>
                  <a:pt x="11369299" y="0"/>
                  <a:pt x="11420475" y="51176"/>
                  <a:pt x="11420475" y="114304"/>
                </a:cubicBezTo>
                <a:lnTo>
                  <a:pt x="11420475" y="1457321"/>
                </a:lnTo>
                <a:cubicBezTo>
                  <a:pt x="11420475" y="1520449"/>
                  <a:pt x="11369299" y="1571625"/>
                  <a:pt x="11306171" y="1571625"/>
                </a:cubicBezTo>
                <a:lnTo>
                  <a:pt x="114304" y="1571625"/>
                </a:lnTo>
                <a:cubicBezTo>
                  <a:pt x="51176" y="1571625"/>
                  <a:pt x="0" y="1520449"/>
                  <a:pt x="0" y="14573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592931" y="446246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6" name="Text 44"/>
          <p:cNvSpPr/>
          <p:nvPr/>
        </p:nvSpPr>
        <p:spPr>
          <a:xfrm>
            <a:off x="819150" y="4424363"/>
            <a:ext cx="1088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更多推荐Skills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1025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48" name="Text 46"/>
          <p:cNvSpPr/>
          <p:nvPr/>
        </p:nvSpPr>
        <p:spPr>
          <a:xfrm>
            <a:off x="733425" y="4995863"/>
            <a:ext cx="24193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git-workflow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33425" y="5262563"/>
            <a:ext cx="2409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Git工作流规范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376613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51" name="Text 49"/>
          <p:cNvSpPr/>
          <p:nvPr/>
        </p:nvSpPr>
        <p:spPr>
          <a:xfrm>
            <a:off x="3529013" y="4995863"/>
            <a:ext cx="24193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code-review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3529013" y="5262563"/>
            <a:ext cx="2409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代码审查助手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72200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54" name="Text 52"/>
          <p:cNvSpPr/>
          <p:nvPr/>
        </p:nvSpPr>
        <p:spPr>
          <a:xfrm>
            <a:off x="6324600" y="4995863"/>
            <a:ext cx="24193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test-generator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24600" y="5262563"/>
            <a:ext cx="2409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测试代码生成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967788" y="4843463"/>
            <a:ext cx="2647950" cy="762000"/>
          </a:xfrm>
          <a:custGeom>
            <a:avLst/>
            <a:gdLst/>
            <a:ahLst/>
            <a:cxnLst/>
            <a:rect l="l" t="t" r="r" b="b"/>
            <a:pathLst>
              <a:path w="2647950" h="762000">
                <a:moveTo>
                  <a:pt x="76200" y="0"/>
                </a:moveTo>
                <a:lnTo>
                  <a:pt x="2571750" y="0"/>
                </a:lnTo>
                <a:cubicBezTo>
                  <a:pt x="2613806" y="0"/>
                  <a:pt x="2647950" y="34144"/>
                  <a:pt x="2647950" y="76200"/>
                </a:cubicBezTo>
                <a:lnTo>
                  <a:pt x="2647950" y="685800"/>
                </a:lnTo>
                <a:cubicBezTo>
                  <a:pt x="2647950" y="727856"/>
                  <a:pt x="2613806" y="762000"/>
                  <a:pt x="257175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57" name="Text 55"/>
          <p:cNvSpPr/>
          <p:nvPr/>
        </p:nvSpPr>
        <p:spPr>
          <a:xfrm>
            <a:off x="9120188" y="4995863"/>
            <a:ext cx="24193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doc-writer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120188" y="5262563"/>
            <a:ext cx="2409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文档自动生成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4_bg.png"/>
          <p:cNvPicPr>
            <a:picLocks noChangeAspect="1"/>
          </p:cNvPicPr>
          <p:nvPr/>
        </p:nvPicPr>
        <p:blipFill>
          <a:blip r:embed="rId1">
            <a:alphaModFix amt="5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Text 1"/>
          <p:cNvSpPr/>
          <p:nvPr/>
        </p:nvSpPr>
        <p:spPr>
          <a:xfrm>
            <a:off x="381000" y="1552575"/>
            <a:ext cx="1780580" cy="314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04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最佳实践与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掌握企业落地方法，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预见AI编程的发展趋势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 / BEST PRACTICES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企业落地路径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732234" y="1571625"/>
            <a:ext cx="342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28725" y="1571625"/>
            <a:ext cx="1028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探索阶段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143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学习官方Skills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409825"/>
            <a:ext cx="33528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试用frontend-design、skill-creator等官方Skills，理解Skills的工作原理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905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小范围试点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1025" y="31718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选择1-2个项目进行试点，积累使用经验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1025" y="34766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收集反馈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7433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收集团队成员的使用反馈，识别痛点和改进点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5916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54426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6" name="Text 14"/>
          <p:cNvSpPr/>
          <p:nvPr/>
        </p:nvSpPr>
        <p:spPr>
          <a:xfrm>
            <a:off x="4583906" y="1571625"/>
            <a:ext cx="3905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102126" y="1571625"/>
            <a:ext cx="1028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建设阶段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54426" y="2143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沉淀团队规范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54426" y="24098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将编码规范、最佳实践固化为文档，形成团队共识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54426" y="27146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创建项目Skills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54426" y="29813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用skill-creator生成项目专属Skills，沉淀团队知识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54426" y="3286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建立反馈机制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4426" y="35528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收集AI编程中的问题和改进建议，持续优化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32713" y="1262063"/>
            <a:ext cx="3676650" cy="2867025"/>
          </a:xfrm>
          <a:custGeom>
            <a:avLst/>
            <a:gdLst/>
            <a:ahLst/>
            <a:cxnLst/>
            <a:rect l="l" t="t" r="r" b="b"/>
            <a:pathLst>
              <a:path w="3676650" h="2867025">
                <a:moveTo>
                  <a:pt x="114308" y="0"/>
                </a:moveTo>
                <a:lnTo>
                  <a:pt x="3562342" y="0"/>
                </a:lnTo>
                <a:cubicBezTo>
                  <a:pt x="3625472" y="0"/>
                  <a:pt x="3676650" y="51178"/>
                  <a:pt x="3676650" y="114308"/>
                </a:cubicBezTo>
                <a:lnTo>
                  <a:pt x="3676650" y="2752717"/>
                </a:lnTo>
                <a:cubicBezTo>
                  <a:pt x="3676650" y="2815847"/>
                  <a:pt x="3625472" y="2867025"/>
                  <a:pt x="3562342" y="2867025"/>
                </a:cubicBezTo>
                <a:lnTo>
                  <a:pt x="114308" y="2867025"/>
                </a:lnTo>
                <a:cubicBezTo>
                  <a:pt x="51178" y="2867025"/>
                  <a:pt x="0" y="2815847"/>
                  <a:pt x="0" y="275271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327975" y="1457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6" name="Text 24"/>
          <p:cNvSpPr/>
          <p:nvPr/>
        </p:nvSpPr>
        <p:spPr>
          <a:xfrm>
            <a:off x="8457456" y="1571625"/>
            <a:ext cx="39052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A8F9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975675" y="1571625"/>
            <a:ext cx="1257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规模化阶段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27975" y="2143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分享与复用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27975" y="24098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将优秀Skills在团队/社区分享，实现知识复用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27975" y="27146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持续优化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27975" y="29813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根据项目反馈迭代Skills内容，保持Skills的活力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27975" y="3286125"/>
            <a:ext cx="33623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培训推广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27975" y="3552825"/>
            <a:ext cx="33528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组织培训，让更多成员掌握AI编程，提升整体效能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5763" y="4329113"/>
            <a:ext cx="11420475" cy="1876425"/>
          </a:xfrm>
          <a:custGeom>
            <a:avLst/>
            <a:gdLst/>
            <a:ahLst/>
            <a:cxnLst/>
            <a:rect l="l" t="t" r="r" b="b"/>
            <a:pathLst>
              <a:path w="11420475" h="1876425">
                <a:moveTo>
                  <a:pt x="114293" y="0"/>
                </a:moveTo>
                <a:lnTo>
                  <a:pt x="11306182" y="0"/>
                </a:lnTo>
                <a:cubicBezTo>
                  <a:pt x="11369304" y="0"/>
                  <a:pt x="11420475" y="51171"/>
                  <a:pt x="11420475" y="114293"/>
                </a:cubicBezTo>
                <a:lnTo>
                  <a:pt x="11420475" y="1762132"/>
                </a:lnTo>
                <a:cubicBezTo>
                  <a:pt x="11420475" y="1825254"/>
                  <a:pt x="11369304" y="1876425"/>
                  <a:pt x="11306182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04838" y="4562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6" name="Text 34"/>
          <p:cNvSpPr/>
          <p:nvPr/>
        </p:nvSpPr>
        <p:spPr>
          <a:xfrm>
            <a:off x="819150" y="4524375"/>
            <a:ext cx="1088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避坑指南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00075" y="4981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F6467"/>
          </a:solidFill>
        </p:spPr>
      </p:sp>
      <p:sp>
        <p:nvSpPr>
          <p:cNvPr id="38" name="Text 36"/>
          <p:cNvSpPr/>
          <p:nvPr/>
        </p:nvSpPr>
        <p:spPr>
          <a:xfrm>
            <a:off x="771525" y="4943475"/>
            <a:ext cx="53054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不要做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1025" y="52863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一次性让AI生成完整模块（容易失控）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81025" y="55530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忽视AI生成代码的审查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81025" y="58197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过度依赖AI而丧失独立思考能力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10300" y="4981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3" name="Text 41"/>
          <p:cNvSpPr/>
          <p:nvPr/>
        </p:nvSpPr>
        <p:spPr>
          <a:xfrm>
            <a:off x="6381750" y="4943475"/>
            <a:ext cx="53054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应该做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191250" y="52863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保持对代码的主导权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191250" y="55530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分阶段确认，避免方向偏差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191250" y="58197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持续学习，提升AI协作能力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 / BEST PRACTICES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未来发展趋势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5610225" cy="3171825"/>
          </a:xfrm>
          <a:custGeom>
            <a:avLst/>
            <a:gdLst/>
            <a:ahLst/>
            <a:cxnLst/>
            <a:rect l="l" t="t" r="r" b="b"/>
            <a:pathLst>
              <a:path w="5610225" h="3171825">
                <a:moveTo>
                  <a:pt x="114313" y="0"/>
                </a:moveTo>
                <a:lnTo>
                  <a:pt x="5495912" y="0"/>
                </a:lnTo>
                <a:cubicBezTo>
                  <a:pt x="5559046" y="0"/>
                  <a:pt x="5610225" y="51179"/>
                  <a:pt x="5610225" y="114313"/>
                </a:cubicBezTo>
                <a:lnTo>
                  <a:pt x="5610225" y="3057512"/>
                </a:lnTo>
                <a:cubicBezTo>
                  <a:pt x="5610225" y="3120646"/>
                  <a:pt x="5559046" y="3171825"/>
                  <a:pt x="5495912" y="3171825"/>
                </a:cubicBezTo>
                <a:lnTo>
                  <a:pt x="114313" y="3171825"/>
                </a:lnTo>
                <a:cubicBezTo>
                  <a:pt x="51179" y="3171825"/>
                  <a:pt x="0" y="3120646"/>
                  <a:pt x="0" y="3057512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52525" y="1552575"/>
            <a:ext cx="1238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技术演进方向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1025" y="2066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9" name="Shape 7"/>
          <p:cNvSpPr/>
          <p:nvPr/>
        </p:nvSpPr>
        <p:spPr>
          <a:xfrm>
            <a:off x="695325" y="218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0" name="Text 8"/>
          <p:cNvSpPr/>
          <p:nvPr/>
        </p:nvSpPr>
        <p:spPr>
          <a:xfrm>
            <a:off x="1076325" y="2066925"/>
            <a:ext cx="18669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专业化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76325" y="2295525"/>
            <a:ext cx="1857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官方Skills覆盖更多框架和场景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26003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676275" y="27146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4" name="Text 12"/>
          <p:cNvSpPr/>
          <p:nvPr/>
        </p:nvSpPr>
        <p:spPr>
          <a:xfrm>
            <a:off x="1076325" y="2600325"/>
            <a:ext cx="21717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自动化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2828925"/>
            <a:ext cx="21621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从人工编写Skills到AI自动生成Skills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1025" y="3133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676275" y="32480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18" name="Text 16"/>
          <p:cNvSpPr/>
          <p:nvPr/>
        </p:nvSpPr>
        <p:spPr>
          <a:xfrm>
            <a:off x="1076325" y="3133725"/>
            <a:ext cx="2133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协作化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3362325"/>
            <a:ext cx="21240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Skills市场形成，开发者可买卖共享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81025" y="3667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685800" y="37814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1199" y="-2381"/>
                </a:moveTo>
                <a:cubicBezTo>
                  <a:pt x="69384" y="-4227"/>
                  <a:pt x="66735" y="-4971"/>
                  <a:pt x="64234" y="-4286"/>
                </a:cubicBezTo>
                <a:cubicBezTo>
                  <a:pt x="61734" y="-3602"/>
                  <a:pt x="59799" y="-1667"/>
                  <a:pt x="59174" y="833"/>
                </a:cubicBezTo>
                <a:lnTo>
                  <a:pt x="54620" y="18752"/>
                </a:lnTo>
                <a:cubicBezTo>
                  <a:pt x="54293" y="20062"/>
                  <a:pt x="52953" y="20836"/>
                  <a:pt x="51673" y="20449"/>
                </a:cubicBezTo>
                <a:lnTo>
                  <a:pt x="33873" y="15448"/>
                </a:lnTo>
                <a:cubicBezTo>
                  <a:pt x="31373" y="14734"/>
                  <a:pt x="28694" y="15448"/>
                  <a:pt x="26878" y="17264"/>
                </a:cubicBezTo>
                <a:cubicBezTo>
                  <a:pt x="25063" y="19080"/>
                  <a:pt x="24348" y="21759"/>
                  <a:pt x="25063" y="24259"/>
                </a:cubicBezTo>
                <a:lnTo>
                  <a:pt x="30093" y="42059"/>
                </a:lnTo>
                <a:cubicBezTo>
                  <a:pt x="30450" y="43339"/>
                  <a:pt x="29676" y="44678"/>
                  <a:pt x="28396" y="45006"/>
                </a:cubicBezTo>
                <a:lnTo>
                  <a:pt x="10448" y="49560"/>
                </a:lnTo>
                <a:cubicBezTo>
                  <a:pt x="7947" y="50185"/>
                  <a:pt x="5983" y="52149"/>
                  <a:pt x="5298" y="54650"/>
                </a:cubicBezTo>
                <a:cubicBezTo>
                  <a:pt x="4614" y="57150"/>
                  <a:pt x="5358" y="59799"/>
                  <a:pt x="7203" y="61615"/>
                </a:cubicBezTo>
                <a:lnTo>
                  <a:pt x="20449" y="74503"/>
                </a:lnTo>
                <a:cubicBezTo>
                  <a:pt x="21401" y="75426"/>
                  <a:pt x="21401" y="76974"/>
                  <a:pt x="20449" y="77926"/>
                </a:cubicBezTo>
                <a:lnTo>
                  <a:pt x="7233" y="90815"/>
                </a:lnTo>
                <a:cubicBezTo>
                  <a:pt x="5388" y="92631"/>
                  <a:pt x="4643" y="95280"/>
                  <a:pt x="5328" y="97780"/>
                </a:cubicBezTo>
                <a:cubicBezTo>
                  <a:pt x="6013" y="100280"/>
                  <a:pt x="7977" y="102215"/>
                  <a:pt x="10478" y="102870"/>
                </a:cubicBezTo>
                <a:lnTo>
                  <a:pt x="28396" y="107424"/>
                </a:lnTo>
                <a:cubicBezTo>
                  <a:pt x="29706" y="107752"/>
                  <a:pt x="30480" y="109091"/>
                  <a:pt x="30093" y="110371"/>
                </a:cubicBezTo>
                <a:lnTo>
                  <a:pt x="25063" y="128141"/>
                </a:lnTo>
                <a:cubicBezTo>
                  <a:pt x="24348" y="130641"/>
                  <a:pt x="25063" y="133320"/>
                  <a:pt x="26878" y="135136"/>
                </a:cubicBezTo>
                <a:cubicBezTo>
                  <a:pt x="28694" y="136952"/>
                  <a:pt x="31373" y="137666"/>
                  <a:pt x="33873" y="136952"/>
                </a:cubicBezTo>
                <a:lnTo>
                  <a:pt x="51673" y="131921"/>
                </a:lnTo>
                <a:cubicBezTo>
                  <a:pt x="52953" y="131564"/>
                  <a:pt x="54293" y="132338"/>
                  <a:pt x="54620" y="133618"/>
                </a:cubicBezTo>
                <a:lnTo>
                  <a:pt x="59174" y="151537"/>
                </a:lnTo>
                <a:cubicBezTo>
                  <a:pt x="59799" y="154037"/>
                  <a:pt x="61764" y="156002"/>
                  <a:pt x="64264" y="156686"/>
                </a:cubicBezTo>
                <a:cubicBezTo>
                  <a:pt x="66764" y="157371"/>
                  <a:pt x="69413" y="156627"/>
                  <a:pt x="71229" y="154781"/>
                </a:cubicBezTo>
                <a:lnTo>
                  <a:pt x="84118" y="141536"/>
                </a:lnTo>
                <a:cubicBezTo>
                  <a:pt x="85040" y="140583"/>
                  <a:pt x="86588" y="140583"/>
                  <a:pt x="87541" y="141536"/>
                </a:cubicBezTo>
                <a:lnTo>
                  <a:pt x="100399" y="154781"/>
                </a:lnTo>
                <a:cubicBezTo>
                  <a:pt x="102215" y="156627"/>
                  <a:pt x="104864" y="157371"/>
                  <a:pt x="107365" y="156686"/>
                </a:cubicBezTo>
                <a:cubicBezTo>
                  <a:pt x="109865" y="156002"/>
                  <a:pt x="111800" y="154037"/>
                  <a:pt x="112455" y="151537"/>
                </a:cubicBezTo>
                <a:lnTo>
                  <a:pt x="117009" y="133648"/>
                </a:lnTo>
                <a:cubicBezTo>
                  <a:pt x="117336" y="132338"/>
                  <a:pt x="118676" y="131564"/>
                  <a:pt x="119955" y="131951"/>
                </a:cubicBezTo>
                <a:lnTo>
                  <a:pt x="137755" y="136981"/>
                </a:lnTo>
                <a:cubicBezTo>
                  <a:pt x="140256" y="137696"/>
                  <a:pt x="142935" y="136981"/>
                  <a:pt x="144750" y="135166"/>
                </a:cubicBezTo>
                <a:cubicBezTo>
                  <a:pt x="146566" y="133350"/>
                  <a:pt x="147280" y="130671"/>
                  <a:pt x="146566" y="128171"/>
                </a:cubicBezTo>
                <a:lnTo>
                  <a:pt x="141536" y="110371"/>
                </a:lnTo>
                <a:cubicBezTo>
                  <a:pt x="141178" y="109091"/>
                  <a:pt x="141952" y="107752"/>
                  <a:pt x="143232" y="107424"/>
                </a:cubicBezTo>
                <a:lnTo>
                  <a:pt x="161151" y="102870"/>
                </a:lnTo>
                <a:cubicBezTo>
                  <a:pt x="163651" y="102245"/>
                  <a:pt x="165616" y="100280"/>
                  <a:pt x="166301" y="97780"/>
                </a:cubicBezTo>
                <a:cubicBezTo>
                  <a:pt x="166985" y="95280"/>
                  <a:pt x="166241" y="92601"/>
                  <a:pt x="164396" y="90815"/>
                </a:cubicBezTo>
                <a:lnTo>
                  <a:pt x="151150" y="77926"/>
                </a:lnTo>
                <a:cubicBezTo>
                  <a:pt x="150197" y="77004"/>
                  <a:pt x="150197" y="75456"/>
                  <a:pt x="151150" y="74503"/>
                </a:cubicBezTo>
                <a:lnTo>
                  <a:pt x="164396" y="61615"/>
                </a:lnTo>
                <a:cubicBezTo>
                  <a:pt x="166241" y="59799"/>
                  <a:pt x="166985" y="57150"/>
                  <a:pt x="166301" y="54650"/>
                </a:cubicBezTo>
                <a:cubicBezTo>
                  <a:pt x="165616" y="52149"/>
                  <a:pt x="163651" y="50215"/>
                  <a:pt x="161151" y="49560"/>
                </a:cubicBezTo>
                <a:lnTo>
                  <a:pt x="143232" y="45006"/>
                </a:lnTo>
                <a:cubicBezTo>
                  <a:pt x="141923" y="44678"/>
                  <a:pt x="141149" y="43339"/>
                  <a:pt x="141536" y="42059"/>
                </a:cubicBezTo>
                <a:lnTo>
                  <a:pt x="146566" y="24259"/>
                </a:lnTo>
                <a:cubicBezTo>
                  <a:pt x="147280" y="21759"/>
                  <a:pt x="146566" y="19080"/>
                  <a:pt x="144750" y="17264"/>
                </a:cubicBezTo>
                <a:cubicBezTo>
                  <a:pt x="142935" y="15448"/>
                  <a:pt x="140256" y="14734"/>
                  <a:pt x="137755" y="15448"/>
                </a:cubicBezTo>
                <a:lnTo>
                  <a:pt x="119955" y="20479"/>
                </a:lnTo>
                <a:cubicBezTo>
                  <a:pt x="118676" y="20836"/>
                  <a:pt x="117336" y="20062"/>
                  <a:pt x="117009" y="18782"/>
                </a:cubicBezTo>
                <a:lnTo>
                  <a:pt x="112455" y="833"/>
                </a:lnTo>
                <a:cubicBezTo>
                  <a:pt x="111829" y="-1667"/>
                  <a:pt x="109865" y="-3631"/>
                  <a:pt x="107365" y="-4316"/>
                </a:cubicBezTo>
                <a:cubicBezTo>
                  <a:pt x="104864" y="-5001"/>
                  <a:pt x="102215" y="-4256"/>
                  <a:pt x="100399" y="-2411"/>
                </a:cubicBezTo>
                <a:lnTo>
                  <a:pt x="87511" y="10864"/>
                </a:lnTo>
                <a:cubicBezTo>
                  <a:pt x="86588" y="11817"/>
                  <a:pt x="85040" y="11817"/>
                  <a:pt x="84088" y="10864"/>
                </a:cubicBezTo>
                <a:lnTo>
                  <a:pt x="71199" y="-2381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2" name="Text 20"/>
          <p:cNvSpPr/>
          <p:nvPr/>
        </p:nvSpPr>
        <p:spPr>
          <a:xfrm>
            <a:off x="1076325" y="3667125"/>
            <a:ext cx="20002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标准化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3895725"/>
            <a:ext cx="19907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行业统一的Skills规范和接口标准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262063"/>
            <a:ext cx="5610225" cy="3171825"/>
          </a:xfrm>
          <a:custGeom>
            <a:avLst/>
            <a:gdLst/>
            <a:ahLst/>
            <a:cxnLst/>
            <a:rect l="l" t="t" r="r" b="b"/>
            <a:pathLst>
              <a:path w="5610225" h="3171825">
                <a:moveTo>
                  <a:pt x="114313" y="0"/>
                </a:moveTo>
                <a:lnTo>
                  <a:pt x="5495912" y="0"/>
                </a:lnTo>
                <a:cubicBezTo>
                  <a:pt x="5559046" y="0"/>
                  <a:pt x="5610225" y="51179"/>
                  <a:pt x="5610225" y="114313"/>
                </a:cubicBezTo>
                <a:lnTo>
                  <a:pt x="5610225" y="3057512"/>
                </a:lnTo>
                <a:cubicBezTo>
                  <a:pt x="5610225" y="3120646"/>
                  <a:pt x="5559046" y="3171825"/>
                  <a:pt x="5495912" y="3171825"/>
                </a:cubicBezTo>
                <a:lnTo>
                  <a:pt x="114313" y="3171825"/>
                </a:lnTo>
                <a:cubicBezTo>
                  <a:pt x="51179" y="3171825"/>
                  <a:pt x="0" y="3120646"/>
                  <a:pt x="0" y="3057512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912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6536531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7" name="Text 25"/>
          <p:cNvSpPr/>
          <p:nvPr/>
        </p:nvSpPr>
        <p:spPr>
          <a:xfrm>
            <a:off x="6962775" y="1552575"/>
            <a:ext cx="857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角色转变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91275" y="20669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9" name="Text 27"/>
          <p:cNvSpPr/>
          <p:nvPr/>
        </p:nvSpPr>
        <p:spPr>
          <a:xfrm>
            <a:off x="6543675" y="2219325"/>
            <a:ext cx="4981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过去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43675" y="2486025"/>
            <a:ext cx="50006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程序员 = 编码执行者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915400" y="30575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2" name="Shape 30"/>
          <p:cNvSpPr/>
          <p:nvPr/>
        </p:nvSpPr>
        <p:spPr>
          <a:xfrm>
            <a:off x="6391275" y="34004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3" name="Text 31"/>
          <p:cNvSpPr/>
          <p:nvPr/>
        </p:nvSpPr>
        <p:spPr>
          <a:xfrm>
            <a:off x="6543675" y="3552825"/>
            <a:ext cx="49815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43675" y="3819525"/>
            <a:ext cx="50006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程序员 = AI指挥者 + 架构设计师 + 质量把关人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4633913"/>
            <a:ext cx="11420475" cy="2105025"/>
          </a:xfrm>
          <a:custGeom>
            <a:avLst/>
            <a:gdLst/>
            <a:ahLst/>
            <a:cxnLst/>
            <a:rect l="l" t="t" r="r" b="b"/>
            <a:pathLst>
              <a:path w="11420475" h="2105025">
                <a:moveTo>
                  <a:pt x="114303" y="0"/>
                </a:moveTo>
                <a:lnTo>
                  <a:pt x="11306172" y="0"/>
                </a:lnTo>
                <a:cubicBezTo>
                  <a:pt x="11369258" y="0"/>
                  <a:pt x="11420475" y="51217"/>
                  <a:pt x="11420475" y="114303"/>
                </a:cubicBezTo>
                <a:lnTo>
                  <a:pt x="11420475" y="1990722"/>
                </a:lnTo>
                <a:cubicBezTo>
                  <a:pt x="11420475" y="2053808"/>
                  <a:pt x="11369258" y="2105025"/>
                  <a:pt x="11306172" y="2105025"/>
                </a:cubicBezTo>
                <a:lnTo>
                  <a:pt x="114303" y="2105025"/>
                </a:lnTo>
                <a:cubicBezTo>
                  <a:pt x="51217" y="2105025"/>
                  <a:pt x="0" y="2053808"/>
                  <a:pt x="0" y="19907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04838" y="4867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7" name="Text 35"/>
          <p:cNvSpPr/>
          <p:nvPr/>
        </p:nvSpPr>
        <p:spPr>
          <a:xfrm>
            <a:off x="819150" y="4829175"/>
            <a:ext cx="1088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核心能力迁移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81025" y="52482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传统能力 → AI时代能力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1025" y="55530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记忆API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214688" y="5572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1" name="Text 39"/>
          <p:cNvSpPr/>
          <p:nvPr/>
        </p:nvSpPr>
        <p:spPr>
          <a:xfrm>
            <a:off x="3500438" y="55530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提问能力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81025" y="58197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手动调试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214688" y="5838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4" name="Text 42"/>
          <p:cNvSpPr/>
          <p:nvPr/>
        </p:nvSpPr>
        <p:spPr>
          <a:xfrm>
            <a:off x="3500438" y="58197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代码审查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81025" y="60864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逐行编写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214688" y="6105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7" name="Text 45"/>
          <p:cNvSpPr/>
          <p:nvPr/>
        </p:nvSpPr>
        <p:spPr>
          <a:xfrm>
            <a:off x="3500438" y="60864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方案设计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81025" y="63531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独立开发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214688" y="6372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50" name="Text 48"/>
          <p:cNvSpPr/>
          <p:nvPr/>
        </p:nvSpPr>
        <p:spPr>
          <a:xfrm>
            <a:off x="3500438" y="6353175"/>
            <a:ext cx="25717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人机协作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191250" y="52482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行业影响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191250" y="55530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效率提升3-5倍，聚焦创造性工作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191250" y="58197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企业：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降低用人门槛，加速产品迭代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191250" y="60864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教育：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编程教育重心从"语法"转向"思维"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191250" y="6353175"/>
            <a:ext cx="54864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生态：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工具链重构，Skills成为新的"开源项目"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over_bg.png"/>
          <p:cNvPicPr>
            <a:picLocks noChangeAspect="1"/>
          </p:cNvPicPr>
          <p:nvPr/>
        </p:nvPicPr>
        <p:blipFill>
          <a:blip r:embed="rId1">
            <a:alphaModFix amt="4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0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1A1D21">
                  <a:alpha val="70000"/>
                </a:srgbClr>
              </a:gs>
            </a:gsLst>
            <a:lin ang="2700000" scaled="1"/>
          </a:gradFill>
        </p:spPr>
      </p:sp>
      <p:sp>
        <p:nvSpPr>
          <p:cNvPr id="4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Q&amp;A / CONCLUSION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723900"/>
            <a:ext cx="11658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Q&amp;A与结语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5763" y="1490663"/>
            <a:ext cx="5610225" cy="1752600"/>
          </a:xfrm>
          <a:custGeom>
            <a:avLst/>
            <a:gdLst/>
            <a:ahLst/>
            <a:cxnLst/>
            <a:rect l="l" t="t" r="r" b="b"/>
            <a:pathLst>
              <a:path w="5610225" h="1752600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638295"/>
                </a:lnTo>
                <a:cubicBezTo>
                  <a:pt x="5610225" y="1701424"/>
                  <a:pt x="5559049" y="1752600"/>
                  <a:pt x="5495920" y="1752600"/>
                </a:cubicBezTo>
                <a:lnTo>
                  <a:pt x="114305" y="1752600"/>
                </a:lnTo>
                <a:cubicBezTo>
                  <a:pt x="51176" y="1752600"/>
                  <a:pt x="0" y="1701424"/>
                  <a:pt x="0" y="16382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581025" y="1685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8" name="Text 5"/>
          <p:cNvSpPr/>
          <p:nvPr/>
        </p:nvSpPr>
        <p:spPr>
          <a:xfrm>
            <a:off x="681186" y="1762125"/>
            <a:ext cx="2571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76325" y="1762125"/>
            <a:ext cx="19621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AI编程会取代程序员吗？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81025" y="2181225"/>
            <a:ext cx="5286375" cy="8667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不会。AI是工具，不是替代者。AI擅长执行重复任务，但需求理解、架构设计、代码审查仍需人类。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未来的优秀程序员是那些能驾驭AI的人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。可以把AI编程理解为机器生产，程序员从手工生产进入机器生产时代，生产方式变更，生产效率提高，但对程序员的能力要求更高。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196013" y="1490663"/>
            <a:ext cx="5610225" cy="1752600"/>
          </a:xfrm>
          <a:custGeom>
            <a:avLst/>
            <a:gdLst/>
            <a:ahLst/>
            <a:cxnLst/>
            <a:rect l="l" t="t" r="r" b="b"/>
            <a:pathLst>
              <a:path w="5610225" h="1752600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638295"/>
                </a:lnTo>
                <a:cubicBezTo>
                  <a:pt x="5610225" y="1701424"/>
                  <a:pt x="5559049" y="1752600"/>
                  <a:pt x="5495920" y="1752600"/>
                </a:cubicBezTo>
                <a:lnTo>
                  <a:pt x="114305" y="1752600"/>
                </a:lnTo>
                <a:cubicBezTo>
                  <a:pt x="51176" y="1752600"/>
                  <a:pt x="0" y="1701424"/>
                  <a:pt x="0" y="16382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6391275" y="1685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3" name="Text 10"/>
          <p:cNvSpPr/>
          <p:nvPr/>
        </p:nvSpPr>
        <p:spPr>
          <a:xfrm>
            <a:off x="6477000" y="1762125"/>
            <a:ext cx="285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886575" y="1762125"/>
            <a:ext cx="17907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如何选择AI编程工具？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391275" y="218122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个人/小团队：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VSCode + Copilot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91275" y="244792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中型项目：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Cursor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91275" y="2714625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大型项目/企业：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Claude Code + Skills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85763" y="3443288"/>
            <a:ext cx="5610225" cy="1819275"/>
          </a:xfrm>
          <a:custGeom>
            <a:avLst/>
            <a:gdLst/>
            <a:ahLst/>
            <a:cxnLst/>
            <a:rect l="l" t="t" r="r" b="b"/>
            <a:pathLst>
              <a:path w="5610225" h="1819275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704970"/>
                </a:lnTo>
                <a:cubicBezTo>
                  <a:pt x="5610225" y="1768099"/>
                  <a:pt x="5559049" y="1819275"/>
                  <a:pt x="5495920" y="1819275"/>
                </a:cubicBezTo>
                <a:lnTo>
                  <a:pt x="114305" y="1819275"/>
                </a:lnTo>
                <a:cubicBezTo>
                  <a:pt x="51176" y="1819275"/>
                  <a:pt x="0" y="1768099"/>
                  <a:pt x="0" y="1704970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581025" y="3638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0" name="Text 17"/>
          <p:cNvSpPr/>
          <p:nvPr/>
        </p:nvSpPr>
        <p:spPr>
          <a:xfrm>
            <a:off x="666750" y="3714750"/>
            <a:ext cx="285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76325" y="3714750"/>
            <a:ext cx="19335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Skills和MCP都要学吗？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81025" y="4133850"/>
            <a:ext cx="528637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建议顺序：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先掌握Prompt（入门简单，效果立竿见影）→ 再学习Skills（提升复用性）→ 最后了解MCP（深度集成外部工具）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196013" y="3443288"/>
            <a:ext cx="5610225" cy="1819275"/>
          </a:xfrm>
          <a:custGeom>
            <a:avLst/>
            <a:gdLst/>
            <a:ahLst/>
            <a:cxnLst/>
            <a:rect l="l" t="t" r="r" b="b"/>
            <a:pathLst>
              <a:path w="5610225" h="1819275">
                <a:moveTo>
                  <a:pt x="114305" y="0"/>
                </a:moveTo>
                <a:lnTo>
                  <a:pt x="5495920" y="0"/>
                </a:lnTo>
                <a:cubicBezTo>
                  <a:pt x="5559049" y="0"/>
                  <a:pt x="5610225" y="51176"/>
                  <a:pt x="5610225" y="114305"/>
                </a:cubicBezTo>
                <a:lnTo>
                  <a:pt x="5610225" y="1704970"/>
                </a:lnTo>
                <a:cubicBezTo>
                  <a:pt x="5610225" y="1768099"/>
                  <a:pt x="5559049" y="1819275"/>
                  <a:pt x="5495920" y="1819275"/>
                </a:cubicBezTo>
                <a:lnTo>
                  <a:pt x="114305" y="1819275"/>
                </a:lnTo>
                <a:cubicBezTo>
                  <a:pt x="51176" y="1819275"/>
                  <a:pt x="0" y="1768099"/>
                  <a:pt x="0" y="1704970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6391275" y="3638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5" name="Text 22"/>
          <p:cNvSpPr/>
          <p:nvPr/>
        </p:nvSpPr>
        <p:spPr>
          <a:xfrm>
            <a:off x="6477000" y="3714750"/>
            <a:ext cx="285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Q4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886575" y="3714750"/>
            <a:ext cx="16287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个人如何持续学习？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391275" y="4133850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关注官方文档（Anthropic、Cursor）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391275" y="4381500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参与社区讨论（GitHub、Discord）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391275" y="4629150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动手实践（创建自己的Skills）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391275" y="4876800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分享输出（写博客、做分享）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385763" y="5576888"/>
            <a:ext cx="11420475" cy="981075"/>
          </a:xfrm>
          <a:custGeom>
            <a:avLst/>
            <a:gdLst/>
            <a:ahLst/>
            <a:cxnLst/>
            <a:rect l="l" t="t" r="r" b="b"/>
            <a:pathLst>
              <a:path w="11420475" h="981075">
                <a:moveTo>
                  <a:pt x="114295" y="0"/>
                </a:moveTo>
                <a:lnTo>
                  <a:pt x="11306180" y="0"/>
                </a:lnTo>
                <a:cubicBezTo>
                  <a:pt x="11369303" y="0"/>
                  <a:pt x="11420475" y="51172"/>
                  <a:pt x="11420475" y="114295"/>
                </a:cubicBezTo>
                <a:lnTo>
                  <a:pt x="11420475" y="866780"/>
                </a:lnTo>
                <a:cubicBezTo>
                  <a:pt x="11420475" y="929903"/>
                  <a:pt x="11369303" y="981075"/>
                  <a:pt x="11306180" y="981075"/>
                </a:cubicBezTo>
                <a:lnTo>
                  <a:pt x="114295" y="981075"/>
                </a:lnTo>
                <a:cubicBezTo>
                  <a:pt x="51172" y="981075"/>
                  <a:pt x="0" y="929903"/>
                  <a:pt x="0" y="86678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2" name="Shape 29"/>
          <p:cNvSpPr/>
          <p:nvPr/>
        </p:nvSpPr>
        <p:spPr>
          <a:xfrm>
            <a:off x="581025" y="58007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3" name="Shape 30"/>
          <p:cNvSpPr/>
          <p:nvPr/>
        </p:nvSpPr>
        <p:spPr>
          <a:xfrm>
            <a:off x="733425" y="59531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34" name="Text 31"/>
          <p:cNvSpPr/>
          <p:nvPr/>
        </p:nvSpPr>
        <p:spPr>
          <a:xfrm>
            <a:off x="1266825" y="5772150"/>
            <a:ext cx="93059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结语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266825" y="6115050"/>
            <a:ext cx="9286875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AI编程时代已经到来。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Skills是连接人类智慧与AI能力的桥梁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。掌握Skills，就是掌握AI时代的生产力工具。开始你的AI编程之旅吧！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67f7ijje6aifw/chapter1_bg.png"/>
          <p:cNvPicPr>
            <a:picLocks noChangeAspect="1"/>
          </p:cNvPicPr>
          <p:nvPr/>
        </p:nvPicPr>
        <p:blipFill>
          <a:blip r:embed="rId1">
            <a:alphaModFix amt="50000"/>
          </a:blip>
          <a:srcRect t="781" b="781"/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</p:spPr>
      </p:sp>
      <p:sp>
        <p:nvSpPr>
          <p:cNvPr id="4" name="Text 1"/>
          <p:cNvSpPr/>
          <p:nvPr/>
        </p:nvSpPr>
        <p:spPr>
          <a:xfrm>
            <a:off x="381000" y="1552575"/>
            <a:ext cx="1737271" cy="3143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kern="0" spc="18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CHAPTER 01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71700"/>
            <a:ext cx="11772900" cy="1714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认知基础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91000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4"/>
          <p:cNvSpPr/>
          <p:nvPr/>
        </p:nvSpPr>
        <p:spPr>
          <a:xfrm>
            <a:off x="381000" y="4552950"/>
            <a:ext cx="6515100" cy="7429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理解AI辅助编程的本质与必要性，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探索人机协作的新型开发范式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传统编程开发的痛点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33425" y="1647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266825" y="1495425"/>
            <a:ext cx="10477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上下文切换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成本高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181225"/>
            <a:ext cx="3362325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需求理解→技术选型→代码实现→质量验证的切换过程中，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每次都要重新构建认知框架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0" name="Text 8"/>
          <p:cNvSpPr/>
          <p:nvPr/>
        </p:nvSpPr>
        <p:spPr>
          <a:xfrm>
            <a:off x="695325" y="2905125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"刚理清一个复杂业务流程，被打断后又得重新梳理思路"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916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454426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4606826" y="1647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71450" y="85725"/>
                </a:moveTo>
                <a:cubicBezTo>
                  <a:pt x="195114" y="85725"/>
                  <a:pt x="214313" y="66526"/>
                  <a:pt x="214313" y="42863"/>
                </a:cubicBezTo>
                <a:cubicBezTo>
                  <a:pt x="214313" y="19199"/>
                  <a:pt x="195114" y="0"/>
                  <a:pt x="171450" y="0"/>
                </a:cubicBezTo>
                <a:cubicBezTo>
                  <a:pt x="147786" y="0"/>
                  <a:pt x="128588" y="19199"/>
                  <a:pt x="128588" y="42863"/>
                </a:cubicBezTo>
                <a:cubicBezTo>
                  <a:pt x="128588" y="45274"/>
                  <a:pt x="128811" y="47685"/>
                  <a:pt x="129168" y="50006"/>
                </a:cubicBezTo>
                <a:lnTo>
                  <a:pt x="71259" y="82198"/>
                </a:lnTo>
                <a:cubicBezTo>
                  <a:pt x="63713" y="75501"/>
                  <a:pt x="53757" y="71438"/>
                  <a:pt x="42863" y="71438"/>
                </a:cubicBezTo>
                <a:cubicBezTo>
                  <a:pt x="19199" y="71438"/>
                  <a:pt x="0" y="90636"/>
                  <a:pt x="0" y="114300"/>
                </a:cubicBezTo>
                <a:cubicBezTo>
                  <a:pt x="0" y="137964"/>
                  <a:pt x="19199" y="157163"/>
                  <a:pt x="42863" y="157163"/>
                </a:cubicBezTo>
                <a:cubicBezTo>
                  <a:pt x="53757" y="157163"/>
                  <a:pt x="63669" y="153099"/>
                  <a:pt x="71259" y="146402"/>
                </a:cubicBezTo>
                <a:lnTo>
                  <a:pt x="129168" y="178594"/>
                </a:lnTo>
                <a:cubicBezTo>
                  <a:pt x="128766" y="180915"/>
                  <a:pt x="128588" y="183282"/>
                  <a:pt x="128588" y="185738"/>
                </a:cubicBezTo>
                <a:cubicBezTo>
                  <a:pt x="128588" y="209401"/>
                  <a:pt x="147786" y="228600"/>
                  <a:pt x="171450" y="228600"/>
                </a:cubicBezTo>
                <a:cubicBezTo>
                  <a:pt x="195114" y="228600"/>
                  <a:pt x="214313" y="209401"/>
                  <a:pt x="214313" y="185738"/>
                </a:cubicBezTo>
                <a:cubicBezTo>
                  <a:pt x="214313" y="162074"/>
                  <a:pt x="195114" y="142875"/>
                  <a:pt x="171450" y="142875"/>
                </a:cubicBezTo>
                <a:cubicBezTo>
                  <a:pt x="160556" y="142875"/>
                  <a:pt x="150644" y="146938"/>
                  <a:pt x="143054" y="153635"/>
                </a:cubicBezTo>
                <a:lnTo>
                  <a:pt x="85145" y="121444"/>
                </a:lnTo>
                <a:cubicBezTo>
                  <a:pt x="85546" y="119122"/>
                  <a:pt x="85725" y="116756"/>
                  <a:pt x="85725" y="114300"/>
                </a:cubicBezTo>
                <a:cubicBezTo>
                  <a:pt x="85725" y="111844"/>
                  <a:pt x="85502" y="109478"/>
                  <a:pt x="85145" y="107156"/>
                </a:cubicBezTo>
                <a:lnTo>
                  <a:pt x="143054" y="74965"/>
                </a:lnTo>
                <a:cubicBezTo>
                  <a:pt x="150599" y="81662"/>
                  <a:pt x="160556" y="85725"/>
                  <a:pt x="171450" y="8572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14" name="Text 12"/>
          <p:cNvSpPr/>
          <p:nvPr/>
        </p:nvSpPr>
        <p:spPr>
          <a:xfrm>
            <a:off x="5140226" y="1495425"/>
            <a:ext cx="8572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知识传递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效率低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4426" y="2181225"/>
            <a:ext cx="3362325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项目规范、架构经验分散在文档和个人经验中，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新成员上手或跨模块开发时处处碰壁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54426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7" name="Text 15"/>
          <p:cNvSpPr/>
          <p:nvPr/>
        </p:nvSpPr>
        <p:spPr>
          <a:xfrm>
            <a:off x="4568726" y="2905125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"接手一个老项目，花了半天还没搞懂某个模块的设计思路"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2713" y="1300163"/>
            <a:ext cx="3676650" cy="2295525"/>
          </a:xfrm>
          <a:custGeom>
            <a:avLst/>
            <a:gdLst/>
            <a:ahLst/>
            <a:cxnLst/>
            <a:rect l="l" t="t" r="r" b="b"/>
            <a:pathLst>
              <a:path w="3676650" h="2295525">
                <a:moveTo>
                  <a:pt x="114294" y="0"/>
                </a:moveTo>
                <a:lnTo>
                  <a:pt x="3562356" y="0"/>
                </a:lnTo>
                <a:cubicBezTo>
                  <a:pt x="3625479" y="0"/>
                  <a:pt x="3676650" y="51171"/>
                  <a:pt x="3676650" y="114294"/>
                </a:cubicBezTo>
                <a:lnTo>
                  <a:pt x="3676650" y="2181231"/>
                </a:lnTo>
                <a:cubicBezTo>
                  <a:pt x="3676650" y="2244354"/>
                  <a:pt x="3625479" y="2295525"/>
                  <a:pt x="356235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32797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8466088" y="16478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199534" y="170200"/>
                </a:lnTo>
                <a:cubicBezTo>
                  <a:pt x="201409" y="168682"/>
                  <a:pt x="203240" y="167030"/>
                  <a:pt x="204936" y="165333"/>
                </a:cubicBezTo>
                <a:lnTo>
                  <a:pt x="236681" y="133588"/>
                </a:lnTo>
                <a:cubicBezTo>
                  <a:pt x="249763" y="120506"/>
                  <a:pt x="257130" y="102736"/>
                  <a:pt x="257130" y="84207"/>
                </a:cubicBezTo>
                <a:cubicBezTo>
                  <a:pt x="257130" y="45631"/>
                  <a:pt x="225876" y="14332"/>
                  <a:pt x="187256" y="14332"/>
                </a:cubicBezTo>
                <a:cubicBezTo>
                  <a:pt x="170602" y="14332"/>
                  <a:pt x="154618" y="20270"/>
                  <a:pt x="142027" y="30941"/>
                </a:cubicBezTo>
                <a:cubicBezTo>
                  <a:pt x="151090" y="35451"/>
                  <a:pt x="159306" y="41434"/>
                  <a:pt x="166360" y="48578"/>
                </a:cubicBezTo>
                <a:cubicBezTo>
                  <a:pt x="172656" y="44872"/>
                  <a:pt x="179844" y="42907"/>
                  <a:pt x="187256" y="42907"/>
                </a:cubicBezTo>
                <a:cubicBezTo>
                  <a:pt x="210071" y="42907"/>
                  <a:pt x="228555" y="61392"/>
                  <a:pt x="228555" y="84207"/>
                </a:cubicBezTo>
                <a:cubicBezTo>
                  <a:pt x="228555" y="95146"/>
                  <a:pt x="224224" y="105638"/>
                  <a:pt x="216456" y="113407"/>
                </a:cubicBezTo>
                <a:lnTo>
                  <a:pt x="184711" y="145152"/>
                </a:lnTo>
                <a:cubicBezTo>
                  <a:pt x="182969" y="146893"/>
                  <a:pt x="181094" y="148456"/>
                  <a:pt x="179085" y="149840"/>
                </a:cubicBezTo>
                <a:lnTo>
                  <a:pt x="157877" y="128632"/>
                </a:lnTo>
                <a:cubicBezTo>
                  <a:pt x="165244" y="128230"/>
                  <a:pt x="171137" y="122203"/>
                  <a:pt x="171361" y="114746"/>
                </a:cubicBezTo>
                <a:cubicBezTo>
                  <a:pt x="171361" y="114166"/>
                  <a:pt x="171361" y="113586"/>
                  <a:pt x="171361" y="113005"/>
                </a:cubicBezTo>
                <a:cubicBezTo>
                  <a:pt x="171361" y="74474"/>
                  <a:pt x="140151" y="42952"/>
                  <a:pt x="101486" y="42952"/>
                </a:cubicBezTo>
                <a:cubicBezTo>
                  <a:pt x="92913" y="42952"/>
                  <a:pt x="84564" y="44514"/>
                  <a:pt x="76706" y="47506"/>
                </a:cubicBezTo>
                <a:lnTo>
                  <a:pt x="18306" y="-11117"/>
                </a:lnTo>
                <a:close/>
                <a:moveTo>
                  <a:pt x="100861" y="71438"/>
                </a:moveTo>
                <a:cubicBezTo>
                  <a:pt x="101129" y="71438"/>
                  <a:pt x="101352" y="71438"/>
                  <a:pt x="101620" y="71438"/>
                </a:cubicBezTo>
                <a:cubicBezTo>
                  <a:pt x="108362" y="71438"/>
                  <a:pt x="114791" y="73089"/>
                  <a:pt x="120417" y="75992"/>
                </a:cubicBezTo>
                <a:cubicBezTo>
                  <a:pt x="121221" y="76527"/>
                  <a:pt x="122024" y="77019"/>
                  <a:pt x="122873" y="77376"/>
                </a:cubicBezTo>
                <a:cubicBezTo>
                  <a:pt x="134838" y="84653"/>
                  <a:pt x="142875" y="97869"/>
                  <a:pt x="142875" y="112916"/>
                </a:cubicBezTo>
                <a:cubicBezTo>
                  <a:pt x="142875" y="113094"/>
                  <a:pt x="142875" y="113273"/>
                  <a:pt x="142875" y="113452"/>
                </a:cubicBezTo>
                <a:lnTo>
                  <a:pt x="100861" y="71438"/>
                </a:lnTo>
                <a:close/>
                <a:moveTo>
                  <a:pt x="154573" y="185738"/>
                </a:moveTo>
                <a:lnTo>
                  <a:pt x="85725" y="116890"/>
                </a:lnTo>
                <a:cubicBezTo>
                  <a:pt x="86261" y="154662"/>
                  <a:pt x="116800" y="185157"/>
                  <a:pt x="154528" y="185693"/>
                </a:cubicBezTo>
                <a:close/>
                <a:moveTo>
                  <a:pt x="62374" y="93538"/>
                </a:moveTo>
                <a:lnTo>
                  <a:pt x="42148" y="73313"/>
                </a:lnTo>
                <a:lnTo>
                  <a:pt x="20449" y="95012"/>
                </a:lnTo>
                <a:cubicBezTo>
                  <a:pt x="7367" y="108094"/>
                  <a:pt x="0" y="125864"/>
                  <a:pt x="0" y="144393"/>
                </a:cubicBezTo>
                <a:cubicBezTo>
                  <a:pt x="0" y="182969"/>
                  <a:pt x="31254" y="214268"/>
                  <a:pt x="69875" y="214268"/>
                </a:cubicBezTo>
                <a:cubicBezTo>
                  <a:pt x="86484" y="214268"/>
                  <a:pt x="102513" y="208330"/>
                  <a:pt x="115104" y="197659"/>
                </a:cubicBezTo>
                <a:cubicBezTo>
                  <a:pt x="106040" y="193149"/>
                  <a:pt x="97780" y="187166"/>
                  <a:pt x="90726" y="180023"/>
                </a:cubicBezTo>
                <a:cubicBezTo>
                  <a:pt x="84475" y="183684"/>
                  <a:pt x="77286" y="185648"/>
                  <a:pt x="69875" y="185648"/>
                </a:cubicBezTo>
                <a:cubicBezTo>
                  <a:pt x="47059" y="185648"/>
                  <a:pt x="28575" y="167164"/>
                  <a:pt x="28575" y="144348"/>
                </a:cubicBezTo>
                <a:cubicBezTo>
                  <a:pt x="28575" y="133410"/>
                  <a:pt x="32906" y="122917"/>
                  <a:pt x="40675" y="115148"/>
                </a:cubicBezTo>
                <a:lnTo>
                  <a:pt x="62374" y="93449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1" name="Text 19"/>
          <p:cNvSpPr/>
          <p:nvPr/>
        </p:nvSpPr>
        <p:spPr>
          <a:xfrm>
            <a:off x="9013775" y="1495425"/>
            <a:ext cx="8572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开发流程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割裂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27975" y="2181225"/>
            <a:ext cx="3362325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需求→设计→编码→审查各环节串行传递，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信息易失真且反馈滞后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27975" y="2790825"/>
            <a:ext cx="3286125" cy="609600"/>
          </a:xfrm>
          <a:custGeom>
            <a:avLst/>
            <a:gdLst/>
            <a:ahLst/>
            <a:cxnLst/>
            <a:rect l="l" t="t" r="r" b="b"/>
            <a:pathLst>
              <a:path w="3286125" h="609600">
                <a:moveTo>
                  <a:pt x="76200" y="0"/>
                </a:moveTo>
                <a:lnTo>
                  <a:pt x="3209925" y="0"/>
                </a:lnTo>
                <a:cubicBezTo>
                  <a:pt x="3251981" y="0"/>
                  <a:pt x="3286125" y="34144"/>
                  <a:pt x="3286125" y="76200"/>
                </a:cubicBezTo>
                <a:lnTo>
                  <a:pt x="3286125" y="533400"/>
                </a:lnTo>
                <a:cubicBezTo>
                  <a:pt x="3286125" y="575456"/>
                  <a:pt x="3251981" y="609600"/>
                  <a:pt x="320992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4" name="Text 22"/>
          <p:cNvSpPr/>
          <p:nvPr/>
        </p:nvSpPr>
        <p:spPr>
          <a:xfrm>
            <a:off x="8442275" y="2905125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"在不同项目间切换时，总要重新适应不同的编码规范和架构风格"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3795713"/>
            <a:ext cx="11420475" cy="1228725"/>
          </a:xfrm>
          <a:custGeom>
            <a:avLst/>
            <a:gdLst/>
            <a:ahLst/>
            <a:cxnLst/>
            <a:rect l="l" t="t" r="r" b="b"/>
            <a:pathLst>
              <a:path w="11420475" h="12287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1114429"/>
                </a:lnTo>
                <a:cubicBezTo>
                  <a:pt x="11420475" y="1177553"/>
                  <a:pt x="11369303" y="1228725"/>
                  <a:pt x="113061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1025" y="3990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738188" y="41243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8" name="Text 26"/>
          <p:cNvSpPr/>
          <p:nvPr/>
        </p:nvSpPr>
        <p:spPr>
          <a:xfrm>
            <a:off x="1190625" y="3990975"/>
            <a:ext cx="105156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核心洞察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90625" y="4333875"/>
            <a:ext cx="1049655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传统编程开发模式面临效率瓶颈，</a:t>
            </a: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开发者需要同时扮演"架构师"和"码农"的角色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，既要设计方案，又要手动实现。这种双重负担制约了开发效率和创新能力。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 vs AI编程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传统编程与AI编程代表了两种不同的软件开发范式。传统编程以开发者为中心，强调对代码的精确控制；而AI编程则以AI为辅助工具，强调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人机协作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，通过自然语言描述需求来生成和优化代码。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947863"/>
            <a:ext cx="5610225" cy="3552825"/>
          </a:xfrm>
          <a:custGeom>
            <a:avLst/>
            <a:gdLst/>
            <a:ahLst/>
            <a:cxnLst/>
            <a:rect l="l" t="t" r="r" b="b"/>
            <a:pathLst>
              <a:path w="5610225" h="3552825">
                <a:moveTo>
                  <a:pt x="114294" y="0"/>
                </a:moveTo>
                <a:lnTo>
                  <a:pt x="5495931" y="0"/>
                </a:lnTo>
                <a:cubicBezTo>
                  <a:pt x="5559054" y="0"/>
                  <a:pt x="5610225" y="51171"/>
                  <a:pt x="5610225" y="114294"/>
                </a:cubicBezTo>
                <a:lnTo>
                  <a:pt x="5610225" y="3438531"/>
                </a:lnTo>
                <a:cubicBezTo>
                  <a:pt x="5610225" y="3501654"/>
                  <a:pt x="5559054" y="3552825"/>
                  <a:pt x="5495931" y="3552825"/>
                </a:cubicBezTo>
                <a:lnTo>
                  <a:pt x="114294" y="3552825"/>
                </a:lnTo>
                <a:cubicBezTo>
                  <a:pt x="51171" y="3552825"/>
                  <a:pt x="0" y="3501654"/>
                  <a:pt x="0" y="34385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2143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14375" y="2276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8" name="Text 6"/>
          <p:cNvSpPr/>
          <p:nvPr/>
        </p:nvSpPr>
        <p:spPr>
          <a:xfrm>
            <a:off x="1152525" y="2219325"/>
            <a:ext cx="1028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5078" y="28098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0" name="Text 8"/>
          <p:cNvSpPr/>
          <p:nvPr/>
        </p:nvSpPr>
        <p:spPr>
          <a:xfrm>
            <a:off x="862013" y="2752725"/>
            <a:ext cx="3429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交互方式：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代码优先，通过编程语言与计算机对话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5078" y="31337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2" name="Text 10"/>
          <p:cNvSpPr/>
          <p:nvPr/>
        </p:nvSpPr>
        <p:spPr>
          <a:xfrm>
            <a:off x="862013" y="3076575"/>
            <a:ext cx="3124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代码来源：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开发者逐行编写，依赖记忆和经验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5078" y="34575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4" name="Text 12"/>
          <p:cNvSpPr/>
          <p:nvPr/>
        </p:nvSpPr>
        <p:spPr>
          <a:xfrm>
            <a:off x="862013" y="3400425"/>
            <a:ext cx="30575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知识依赖：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依赖开发者掌握的语言框架和API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5078" y="37814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6" name="Text 14"/>
          <p:cNvSpPr/>
          <p:nvPr/>
        </p:nvSpPr>
        <p:spPr>
          <a:xfrm>
            <a:off x="862013" y="3724275"/>
            <a:ext cx="3429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问题解决：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开发者定位问题、构思方案、编写代码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078" y="41052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8" name="Text 16"/>
          <p:cNvSpPr/>
          <p:nvPr/>
        </p:nvSpPr>
        <p:spPr>
          <a:xfrm>
            <a:off x="862013" y="4048125"/>
            <a:ext cx="26670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角色定位：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开发者是执行者，全程参与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6013" y="1947863"/>
            <a:ext cx="5610225" cy="3552825"/>
          </a:xfrm>
          <a:custGeom>
            <a:avLst/>
            <a:gdLst/>
            <a:ahLst/>
            <a:cxnLst/>
            <a:rect l="l" t="t" r="r" b="b"/>
            <a:pathLst>
              <a:path w="5610225" h="3552825">
                <a:moveTo>
                  <a:pt x="114294" y="0"/>
                </a:moveTo>
                <a:lnTo>
                  <a:pt x="5495931" y="0"/>
                </a:lnTo>
                <a:cubicBezTo>
                  <a:pt x="5559054" y="0"/>
                  <a:pt x="5610225" y="51171"/>
                  <a:pt x="5610225" y="114294"/>
                </a:cubicBezTo>
                <a:lnTo>
                  <a:pt x="5610225" y="3438531"/>
                </a:lnTo>
                <a:cubicBezTo>
                  <a:pt x="5610225" y="3501654"/>
                  <a:pt x="5559054" y="3552825"/>
                  <a:pt x="5495931" y="3552825"/>
                </a:cubicBezTo>
                <a:lnTo>
                  <a:pt x="114294" y="3552825"/>
                </a:lnTo>
                <a:cubicBezTo>
                  <a:pt x="51171" y="3552825"/>
                  <a:pt x="0" y="3501654"/>
                  <a:pt x="0" y="34385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91275" y="2143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6500813" y="22764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22" name="Text 20"/>
          <p:cNvSpPr/>
          <p:nvPr/>
        </p:nvSpPr>
        <p:spPr>
          <a:xfrm>
            <a:off x="6962775" y="2219325"/>
            <a:ext cx="78105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35328" y="28098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4" name="Text 22"/>
          <p:cNvSpPr/>
          <p:nvPr/>
        </p:nvSpPr>
        <p:spPr>
          <a:xfrm>
            <a:off x="6672263" y="2752725"/>
            <a:ext cx="34099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交互方式：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自然语言优先，通过描述需求与AI协作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35328" y="31337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6" name="Text 24"/>
          <p:cNvSpPr/>
          <p:nvPr/>
        </p:nvSpPr>
        <p:spPr>
          <a:xfrm>
            <a:off x="6672263" y="3076575"/>
            <a:ext cx="3105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代码来源：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AI根据需求生成，开发者审核优化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35328" y="34575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8" name="Text 26"/>
          <p:cNvSpPr/>
          <p:nvPr/>
        </p:nvSpPr>
        <p:spPr>
          <a:xfrm>
            <a:off x="6672263" y="3400425"/>
            <a:ext cx="37147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知识依赖：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AI具备广泛知识，开发者更多扮演指导角色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35328" y="378142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0" name="Text 28"/>
          <p:cNvSpPr/>
          <p:nvPr/>
        </p:nvSpPr>
        <p:spPr>
          <a:xfrm>
            <a:off x="6672263" y="3724275"/>
            <a:ext cx="34099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问题解决：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开发者描述问题，AI提供多种解决方案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35328" y="4105275"/>
            <a:ext cx="83344" cy="133350"/>
          </a:xfrm>
          <a:custGeom>
            <a:avLst/>
            <a:gdLst/>
            <a:ahLst/>
            <a:cxnLst/>
            <a:rect l="l" t="t" r="r" b="b"/>
            <a:pathLst>
              <a:path w="83344" h="133350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2" name="Text 30"/>
          <p:cNvSpPr/>
          <p:nvPr/>
        </p:nvSpPr>
        <p:spPr>
          <a:xfrm>
            <a:off x="6672263" y="4048125"/>
            <a:ext cx="3124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角色定位：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开发者是指挥者，关注决策和验收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5763" y="5700713"/>
            <a:ext cx="11420475" cy="771525"/>
          </a:xfrm>
          <a:custGeom>
            <a:avLst/>
            <a:gdLst/>
            <a:ahLst/>
            <a:cxnLst/>
            <a:rect l="l" t="t" r="r" b="b"/>
            <a:pathLst>
              <a:path w="11420475" h="771525">
                <a:moveTo>
                  <a:pt x="114301" y="0"/>
                </a:moveTo>
                <a:lnTo>
                  <a:pt x="11306174" y="0"/>
                </a:lnTo>
                <a:cubicBezTo>
                  <a:pt x="11369301" y="0"/>
                  <a:pt x="11420475" y="51174"/>
                  <a:pt x="11420475" y="114301"/>
                </a:cubicBezTo>
                <a:lnTo>
                  <a:pt x="11420475" y="657224"/>
                </a:lnTo>
                <a:cubicBezTo>
                  <a:pt x="11420475" y="720351"/>
                  <a:pt x="11369301" y="771525"/>
                  <a:pt x="11306174" y="771525"/>
                </a:cubicBezTo>
                <a:lnTo>
                  <a:pt x="114301" y="771525"/>
                </a:lnTo>
                <a:cubicBezTo>
                  <a:pt x="51174" y="771525"/>
                  <a:pt x="0" y="720351"/>
                  <a:pt x="0" y="65722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42925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5" name="Text 33"/>
          <p:cNvSpPr/>
          <p:nvPr/>
        </p:nvSpPr>
        <p:spPr>
          <a:xfrm>
            <a:off x="847725" y="5857875"/>
            <a:ext cx="1087755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核心差异：</a:t>
            </a:r>
            <a:r>
              <a:rPr lang="en-US" sz="120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传统编程中，开发者需要同时扮演"架构师"和"码农"的角色。AI编程重新定义了这种分工——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开发者转向需求理解、方案设计和代码审查，将重复性编码工作交由AI完成</a:t>
            </a:r>
            <a:r>
              <a:rPr lang="en-US" sz="1200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。这种转变不是能力的弱化，而是从"执行者"向"指挥者"的角色进化。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345" y="350345"/>
            <a:ext cx="11561379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kern="0" spc="55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345" y="630621"/>
            <a:ext cx="11648966" cy="3503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8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AI编程辅助开发的必要性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345" y="1191172"/>
            <a:ext cx="11561379" cy="22772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AI编程辅助开发为何成为必然选择？以下从四个层面逐层剖析其价值金字塔。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4724" y="1633483"/>
            <a:ext cx="5649310" cy="2741448"/>
          </a:xfrm>
          <a:custGeom>
            <a:avLst/>
            <a:gdLst/>
            <a:ahLst/>
            <a:cxnLst/>
            <a:rect l="l" t="t" r="r" b="b"/>
            <a:pathLst>
              <a:path w="5649310" h="2741448">
                <a:moveTo>
                  <a:pt x="105107" y="0"/>
                </a:moveTo>
                <a:lnTo>
                  <a:pt x="5544203" y="0"/>
                </a:lnTo>
                <a:cubicBezTo>
                  <a:pt x="5602252" y="0"/>
                  <a:pt x="5649310" y="47058"/>
                  <a:pt x="5649310" y="105107"/>
                </a:cubicBezTo>
                <a:lnTo>
                  <a:pt x="5649310" y="2636341"/>
                </a:lnTo>
                <a:cubicBezTo>
                  <a:pt x="5649310" y="2694390"/>
                  <a:pt x="5602252" y="2741448"/>
                  <a:pt x="5544203" y="2741448"/>
                </a:cubicBezTo>
                <a:lnTo>
                  <a:pt x="105107" y="2741448"/>
                </a:lnTo>
                <a:cubicBezTo>
                  <a:pt x="47058" y="2741448"/>
                  <a:pt x="0" y="2694390"/>
                  <a:pt x="0" y="2636341"/>
                </a:cubicBezTo>
                <a:lnTo>
                  <a:pt x="0" y="105107"/>
                </a:lnTo>
                <a:cubicBezTo>
                  <a:pt x="0" y="47097"/>
                  <a:pt x="47097" y="0"/>
                  <a:pt x="10510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69310" y="1848069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02879" y="1970690"/>
            <a:ext cx="153276" cy="175172"/>
          </a:xfrm>
          <a:custGeom>
            <a:avLst/>
            <a:gdLst/>
            <a:ahLst/>
            <a:cxnLst/>
            <a:rect l="l" t="t" r="r" b="b"/>
            <a:pathLst>
              <a:path w="153276" h="175172">
                <a:moveTo>
                  <a:pt x="76638" y="84849"/>
                </a:moveTo>
                <a:cubicBezTo>
                  <a:pt x="99297" y="84849"/>
                  <a:pt x="117694" y="66453"/>
                  <a:pt x="117694" y="43793"/>
                </a:cubicBezTo>
                <a:cubicBezTo>
                  <a:pt x="117694" y="21134"/>
                  <a:pt x="99297" y="2737"/>
                  <a:pt x="76638" y="2737"/>
                </a:cubicBezTo>
                <a:cubicBezTo>
                  <a:pt x="53978" y="2737"/>
                  <a:pt x="35582" y="21134"/>
                  <a:pt x="35582" y="43793"/>
                </a:cubicBezTo>
                <a:cubicBezTo>
                  <a:pt x="35582" y="66453"/>
                  <a:pt x="53978" y="84849"/>
                  <a:pt x="76638" y="84849"/>
                </a:cubicBezTo>
                <a:close/>
                <a:moveTo>
                  <a:pt x="66477" y="104009"/>
                </a:moveTo>
                <a:cubicBezTo>
                  <a:pt x="32776" y="104009"/>
                  <a:pt x="5474" y="131311"/>
                  <a:pt x="5474" y="165011"/>
                </a:cubicBezTo>
                <a:cubicBezTo>
                  <a:pt x="5474" y="170622"/>
                  <a:pt x="10025" y="175172"/>
                  <a:pt x="15636" y="175172"/>
                </a:cubicBezTo>
                <a:lnTo>
                  <a:pt x="137640" y="175172"/>
                </a:lnTo>
                <a:cubicBezTo>
                  <a:pt x="143251" y="175172"/>
                  <a:pt x="147802" y="170622"/>
                  <a:pt x="147802" y="165011"/>
                </a:cubicBezTo>
                <a:cubicBezTo>
                  <a:pt x="147802" y="131311"/>
                  <a:pt x="120499" y="104009"/>
                  <a:pt x="86799" y="104009"/>
                </a:cubicBezTo>
                <a:lnTo>
                  <a:pt x="66477" y="104009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8" name="Text 6"/>
          <p:cNvSpPr/>
          <p:nvPr/>
        </p:nvSpPr>
        <p:spPr>
          <a:xfrm>
            <a:off x="1094828" y="1935655"/>
            <a:ext cx="788276" cy="2452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个人层面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66138" y="1935655"/>
            <a:ext cx="823310" cy="245241"/>
          </a:xfrm>
          <a:custGeom>
            <a:avLst/>
            <a:gdLst/>
            <a:ahLst/>
            <a:cxnLst/>
            <a:rect l="l" t="t" r="r" b="b"/>
            <a:pathLst>
              <a:path w="823310" h="245241">
                <a:moveTo>
                  <a:pt x="70068" y="0"/>
                </a:moveTo>
                <a:lnTo>
                  <a:pt x="753242" y="0"/>
                </a:lnTo>
                <a:cubicBezTo>
                  <a:pt x="791940" y="0"/>
                  <a:pt x="823310" y="31370"/>
                  <a:pt x="823310" y="70068"/>
                </a:cubicBezTo>
                <a:lnTo>
                  <a:pt x="823310" y="175173"/>
                </a:lnTo>
                <a:cubicBezTo>
                  <a:pt x="823310" y="213871"/>
                  <a:pt x="791940" y="245241"/>
                  <a:pt x="753242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0" name="Text 8"/>
          <p:cNvSpPr/>
          <p:nvPr/>
        </p:nvSpPr>
        <p:spPr>
          <a:xfrm>
            <a:off x="4966138" y="1935655"/>
            <a:ext cx="884621" cy="245241"/>
          </a:xfrm>
          <a:prstGeom prst="rect">
            <a:avLst/>
          </a:prstGeom>
          <a:noFill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5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释放创造力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9310" y="2408621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重复性工作消耗大量精力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69310" y="2653862"/>
            <a:ext cx="5281448" cy="59558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开发者往往需要花费大量时间在重复性编码上：增删改查的CRUD代码、基础数据结构实现、常规错误处理等。AI可以承担这些「dirty work」，让开发者聚焦于</a:t>
            </a:r>
            <a:r>
              <a:rPr lang="en-US" sz="96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架构设计、核心算法、业务逻辑</a:t>
            </a: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等高价值环节。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69310" y="3391776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降低记忆负担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69310" y="3637017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现代开发涉及众多框架、库、API，没有人能全部记住。AI编程助手可以即时生成代码、解释API用法、纠正语法错误，让开发者将更多精力放在</a:t>
            </a:r>
            <a:r>
              <a:rPr lang="en-US" sz="96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「做什么」而非「怎么做」</a:t>
            </a: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87966" y="1633483"/>
            <a:ext cx="5649310" cy="2741448"/>
          </a:xfrm>
          <a:custGeom>
            <a:avLst/>
            <a:gdLst/>
            <a:ahLst/>
            <a:cxnLst/>
            <a:rect l="l" t="t" r="r" b="b"/>
            <a:pathLst>
              <a:path w="5649310" h="2741448">
                <a:moveTo>
                  <a:pt x="105107" y="0"/>
                </a:moveTo>
                <a:lnTo>
                  <a:pt x="5544203" y="0"/>
                </a:lnTo>
                <a:cubicBezTo>
                  <a:pt x="5602252" y="0"/>
                  <a:pt x="5649310" y="47058"/>
                  <a:pt x="5649310" y="105107"/>
                </a:cubicBezTo>
                <a:lnTo>
                  <a:pt x="5649310" y="2636341"/>
                </a:lnTo>
                <a:cubicBezTo>
                  <a:pt x="5649310" y="2694390"/>
                  <a:pt x="5602252" y="2741448"/>
                  <a:pt x="5544203" y="2741448"/>
                </a:cubicBezTo>
                <a:lnTo>
                  <a:pt x="105107" y="2741448"/>
                </a:lnTo>
                <a:cubicBezTo>
                  <a:pt x="47058" y="2741448"/>
                  <a:pt x="0" y="2694390"/>
                  <a:pt x="0" y="2636341"/>
                </a:cubicBezTo>
                <a:lnTo>
                  <a:pt x="0" y="105107"/>
                </a:lnTo>
                <a:cubicBezTo>
                  <a:pt x="0" y="47097"/>
                  <a:pt x="47097" y="0"/>
                  <a:pt x="105107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402552" y="1848069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6503276" y="1970690"/>
            <a:ext cx="218966" cy="175172"/>
          </a:xfrm>
          <a:custGeom>
            <a:avLst/>
            <a:gdLst/>
            <a:ahLst/>
            <a:cxnLst/>
            <a:rect l="l" t="t" r="r" b="b"/>
            <a:pathLst>
              <a:path w="218966" h="175172">
                <a:moveTo>
                  <a:pt x="109483" y="5474"/>
                </a:moveTo>
                <a:cubicBezTo>
                  <a:pt x="129121" y="5474"/>
                  <a:pt x="145065" y="21418"/>
                  <a:pt x="145065" y="41056"/>
                </a:cubicBezTo>
                <a:cubicBezTo>
                  <a:pt x="145065" y="60694"/>
                  <a:pt x="129121" y="76638"/>
                  <a:pt x="109483" y="76638"/>
                </a:cubicBezTo>
                <a:cubicBezTo>
                  <a:pt x="89845" y="76638"/>
                  <a:pt x="73901" y="60694"/>
                  <a:pt x="73901" y="41056"/>
                </a:cubicBezTo>
                <a:cubicBezTo>
                  <a:pt x="73901" y="21418"/>
                  <a:pt x="89845" y="5474"/>
                  <a:pt x="109483" y="5474"/>
                </a:cubicBezTo>
                <a:close/>
                <a:moveTo>
                  <a:pt x="32845" y="30108"/>
                </a:moveTo>
                <a:cubicBezTo>
                  <a:pt x="46440" y="30108"/>
                  <a:pt x="57478" y="41146"/>
                  <a:pt x="57478" y="54741"/>
                </a:cubicBezTo>
                <a:cubicBezTo>
                  <a:pt x="57478" y="68337"/>
                  <a:pt x="46440" y="79375"/>
                  <a:pt x="32845" y="79375"/>
                </a:cubicBezTo>
                <a:cubicBezTo>
                  <a:pt x="19249" y="79375"/>
                  <a:pt x="8211" y="68337"/>
                  <a:pt x="8211" y="54741"/>
                </a:cubicBezTo>
                <a:cubicBezTo>
                  <a:pt x="8211" y="41146"/>
                  <a:pt x="19249" y="30108"/>
                  <a:pt x="32845" y="30108"/>
                </a:cubicBezTo>
                <a:close/>
                <a:moveTo>
                  <a:pt x="0" y="142328"/>
                </a:moveTo>
                <a:cubicBezTo>
                  <a:pt x="0" y="118139"/>
                  <a:pt x="19604" y="98534"/>
                  <a:pt x="43793" y="98534"/>
                </a:cubicBezTo>
                <a:cubicBezTo>
                  <a:pt x="48172" y="98534"/>
                  <a:pt x="52415" y="99185"/>
                  <a:pt x="56418" y="100382"/>
                </a:cubicBezTo>
                <a:cubicBezTo>
                  <a:pt x="45162" y="112973"/>
                  <a:pt x="38319" y="129600"/>
                  <a:pt x="38319" y="147802"/>
                </a:cubicBezTo>
                <a:lnTo>
                  <a:pt x="38319" y="153276"/>
                </a:lnTo>
                <a:cubicBezTo>
                  <a:pt x="38319" y="157176"/>
                  <a:pt x="39140" y="160871"/>
                  <a:pt x="40611" y="164224"/>
                </a:cubicBezTo>
                <a:lnTo>
                  <a:pt x="10948" y="164224"/>
                </a:lnTo>
                <a:cubicBezTo>
                  <a:pt x="4893" y="164224"/>
                  <a:pt x="0" y="159332"/>
                  <a:pt x="0" y="153276"/>
                </a:cubicBezTo>
                <a:lnTo>
                  <a:pt x="0" y="142328"/>
                </a:lnTo>
                <a:close/>
                <a:moveTo>
                  <a:pt x="178354" y="164224"/>
                </a:moveTo>
                <a:cubicBezTo>
                  <a:pt x="179825" y="160871"/>
                  <a:pt x="180647" y="157176"/>
                  <a:pt x="180647" y="153276"/>
                </a:cubicBezTo>
                <a:lnTo>
                  <a:pt x="180647" y="147802"/>
                </a:lnTo>
                <a:cubicBezTo>
                  <a:pt x="180647" y="129600"/>
                  <a:pt x="173804" y="112973"/>
                  <a:pt x="162548" y="100382"/>
                </a:cubicBezTo>
                <a:cubicBezTo>
                  <a:pt x="166551" y="99185"/>
                  <a:pt x="170793" y="98534"/>
                  <a:pt x="175172" y="98534"/>
                </a:cubicBezTo>
                <a:cubicBezTo>
                  <a:pt x="199361" y="98534"/>
                  <a:pt x="218966" y="118139"/>
                  <a:pt x="218966" y="142328"/>
                </a:cubicBezTo>
                <a:lnTo>
                  <a:pt x="218966" y="153276"/>
                </a:lnTo>
                <a:cubicBezTo>
                  <a:pt x="218966" y="159332"/>
                  <a:pt x="214073" y="164224"/>
                  <a:pt x="208017" y="164224"/>
                </a:cubicBezTo>
                <a:lnTo>
                  <a:pt x="178354" y="164224"/>
                </a:lnTo>
                <a:close/>
                <a:moveTo>
                  <a:pt x="161487" y="54741"/>
                </a:moveTo>
                <a:cubicBezTo>
                  <a:pt x="161487" y="41146"/>
                  <a:pt x="172525" y="30108"/>
                  <a:pt x="186121" y="30108"/>
                </a:cubicBezTo>
                <a:cubicBezTo>
                  <a:pt x="199716" y="30108"/>
                  <a:pt x="210754" y="41146"/>
                  <a:pt x="210754" y="54741"/>
                </a:cubicBezTo>
                <a:cubicBezTo>
                  <a:pt x="210754" y="68337"/>
                  <a:pt x="199716" y="79375"/>
                  <a:pt x="186121" y="79375"/>
                </a:cubicBezTo>
                <a:cubicBezTo>
                  <a:pt x="172525" y="79375"/>
                  <a:pt x="161487" y="68337"/>
                  <a:pt x="161487" y="54741"/>
                </a:cubicBezTo>
                <a:close/>
                <a:moveTo>
                  <a:pt x="54741" y="147802"/>
                </a:moveTo>
                <a:cubicBezTo>
                  <a:pt x="54741" y="117557"/>
                  <a:pt x="79238" y="93060"/>
                  <a:pt x="109483" y="93060"/>
                </a:cubicBezTo>
                <a:cubicBezTo>
                  <a:pt x="139727" y="93060"/>
                  <a:pt x="164224" y="117557"/>
                  <a:pt x="164224" y="147802"/>
                </a:cubicBezTo>
                <a:lnTo>
                  <a:pt x="164224" y="153276"/>
                </a:lnTo>
                <a:cubicBezTo>
                  <a:pt x="164224" y="159332"/>
                  <a:pt x="159332" y="164224"/>
                  <a:pt x="153276" y="164224"/>
                </a:cubicBezTo>
                <a:lnTo>
                  <a:pt x="65690" y="164224"/>
                </a:lnTo>
                <a:cubicBezTo>
                  <a:pt x="59634" y="164224"/>
                  <a:pt x="54741" y="159332"/>
                  <a:pt x="54741" y="153276"/>
                </a:cubicBezTo>
                <a:lnTo>
                  <a:pt x="54741" y="147802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18" name="Text 16"/>
          <p:cNvSpPr/>
          <p:nvPr/>
        </p:nvSpPr>
        <p:spPr>
          <a:xfrm>
            <a:off x="6928069" y="1935655"/>
            <a:ext cx="788276" cy="2452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团队层面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676759" y="1935655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0" name="Text 18"/>
          <p:cNvSpPr/>
          <p:nvPr/>
        </p:nvSpPr>
        <p:spPr>
          <a:xfrm>
            <a:off x="10676759" y="1935655"/>
            <a:ext cx="1007241" cy="245241"/>
          </a:xfrm>
          <a:prstGeom prst="rect">
            <a:avLst/>
          </a:prstGeom>
          <a:noFill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5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提升协作效率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02552" y="2408621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缩小技能差距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02552" y="2653862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团队成员的技术水平参差不齐。资深开发者可以专注于复杂问题，新手借助AI完成基础任务，整体产出更均衡。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02552" y="3192517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加速知识传递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02552" y="3437759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项目中的规范、架构决策、最佳实践可以通过</a:t>
            </a:r>
            <a:r>
              <a:rPr lang="en-US" sz="96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Skills</a:t>
            </a: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固化为可复用的模板。新成员不再需要从零摸索，直接使用团队沉淀的技能库，快速上手。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4724" y="4559957"/>
            <a:ext cx="5649310" cy="2540000"/>
          </a:xfrm>
          <a:custGeom>
            <a:avLst/>
            <a:gdLst/>
            <a:ahLst/>
            <a:cxnLst/>
            <a:rect l="l" t="t" r="r" b="b"/>
            <a:pathLst>
              <a:path w="5649310" h="2540000">
                <a:moveTo>
                  <a:pt x="105105" y="0"/>
                </a:moveTo>
                <a:lnTo>
                  <a:pt x="5544205" y="0"/>
                </a:lnTo>
                <a:cubicBezTo>
                  <a:pt x="5602253" y="0"/>
                  <a:pt x="5649310" y="47057"/>
                  <a:pt x="5649310" y="105105"/>
                </a:cubicBezTo>
                <a:lnTo>
                  <a:pt x="5649310" y="2434895"/>
                </a:lnTo>
                <a:cubicBezTo>
                  <a:pt x="5649310" y="2492943"/>
                  <a:pt x="5602253" y="2540000"/>
                  <a:pt x="5544205" y="2540000"/>
                </a:cubicBezTo>
                <a:lnTo>
                  <a:pt x="105105" y="2540000"/>
                </a:lnTo>
                <a:cubicBezTo>
                  <a:pt x="47057" y="2540000"/>
                  <a:pt x="0" y="2492943"/>
                  <a:pt x="0" y="2434895"/>
                </a:cubicBezTo>
                <a:lnTo>
                  <a:pt x="0" y="105105"/>
                </a:lnTo>
                <a:cubicBezTo>
                  <a:pt x="0" y="47096"/>
                  <a:pt x="47096" y="0"/>
                  <a:pt x="1051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69310" y="4774543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691931" y="4897164"/>
            <a:ext cx="175172" cy="175172"/>
          </a:xfrm>
          <a:custGeom>
            <a:avLst/>
            <a:gdLst/>
            <a:ahLst/>
            <a:cxnLst/>
            <a:rect l="l" t="t" r="r" b="b"/>
            <a:pathLst>
              <a:path w="175172" h="175172">
                <a:moveTo>
                  <a:pt x="43793" y="109483"/>
                </a:moveTo>
                <a:lnTo>
                  <a:pt x="8382" y="109483"/>
                </a:lnTo>
                <a:cubicBezTo>
                  <a:pt x="-137" y="109483"/>
                  <a:pt x="-5371" y="100211"/>
                  <a:pt x="-992" y="92889"/>
                </a:cubicBezTo>
                <a:lnTo>
                  <a:pt x="17107" y="62713"/>
                </a:lnTo>
                <a:cubicBezTo>
                  <a:pt x="20083" y="57752"/>
                  <a:pt x="25421" y="54741"/>
                  <a:pt x="31203" y="54741"/>
                </a:cubicBezTo>
                <a:lnTo>
                  <a:pt x="63705" y="54741"/>
                </a:lnTo>
                <a:cubicBezTo>
                  <a:pt x="89742" y="10640"/>
                  <a:pt x="128574" y="8416"/>
                  <a:pt x="154542" y="12214"/>
                </a:cubicBezTo>
                <a:cubicBezTo>
                  <a:pt x="158921" y="12864"/>
                  <a:pt x="162342" y="16286"/>
                  <a:pt x="162958" y="20631"/>
                </a:cubicBezTo>
                <a:cubicBezTo>
                  <a:pt x="166756" y="46599"/>
                  <a:pt x="164532" y="85431"/>
                  <a:pt x="120431" y="111467"/>
                </a:cubicBezTo>
                <a:lnTo>
                  <a:pt x="120431" y="143970"/>
                </a:lnTo>
                <a:cubicBezTo>
                  <a:pt x="120431" y="149752"/>
                  <a:pt x="117420" y="155089"/>
                  <a:pt x="112459" y="158066"/>
                </a:cubicBezTo>
                <a:lnTo>
                  <a:pt x="82283" y="176165"/>
                </a:lnTo>
                <a:cubicBezTo>
                  <a:pt x="74996" y="180544"/>
                  <a:pt x="65690" y="175275"/>
                  <a:pt x="65690" y="166790"/>
                </a:cubicBezTo>
                <a:lnTo>
                  <a:pt x="65690" y="131379"/>
                </a:lnTo>
                <a:cubicBezTo>
                  <a:pt x="65690" y="119302"/>
                  <a:pt x="55870" y="109483"/>
                  <a:pt x="43793" y="109483"/>
                </a:cubicBezTo>
                <a:lnTo>
                  <a:pt x="43759" y="109483"/>
                </a:lnTo>
                <a:close/>
                <a:moveTo>
                  <a:pt x="136853" y="54741"/>
                </a:moveTo>
                <a:cubicBezTo>
                  <a:pt x="136853" y="45678"/>
                  <a:pt x="129495" y="38319"/>
                  <a:pt x="120431" y="38319"/>
                </a:cubicBezTo>
                <a:cubicBezTo>
                  <a:pt x="111367" y="38319"/>
                  <a:pt x="104009" y="45678"/>
                  <a:pt x="104009" y="54741"/>
                </a:cubicBezTo>
                <a:cubicBezTo>
                  <a:pt x="104009" y="63805"/>
                  <a:pt x="111367" y="71164"/>
                  <a:pt x="120431" y="71164"/>
                </a:cubicBezTo>
                <a:cubicBezTo>
                  <a:pt x="129495" y="71164"/>
                  <a:pt x="136853" y="63805"/>
                  <a:pt x="136853" y="5474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28" name="Text 26"/>
          <p:cNvSpPr/>
          <p:nvPr/>
        </p:nvSpPr>
        <p:spPr>
          <a:xfrm>
            <a:off x="1094828" y="4862129"/>
            <a:ext cx="788276" cy="2452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业务层面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843517" y="4862129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0" name="Text 28"/>
          <p:cNvSpPr/>
          <p:nvPr/>
        </p:nvSpPr>
        <p:spPr>
          <a:xfrm>
            <a:off x="4843517" y="4862129"/>
            <a:ext cx="1007241" cy="245241"/>
          </a:xfrm>
          <a:prstGeom prst="rect">
            <a:avLst/>
          </a:prstGeom>
          <a:noFill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5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加速产品迭代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69310" y="5335095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快速响应需求变化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9310" y="5580336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市场需求变化快，传统开发周期长、响应慢。AI编程可以大幅缩短编码阶段的时间，让产品</a:t>
            </a:r>
            <a:r>
              <a:rPr lang="en-US" sz="96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更快上线、更快试错、更快迭代</a:t>
            </a: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69310" y="6118991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降低试错成本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69310" y="6364233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AI可以快速生成多个方案供选择，降低了「想清楚再动手」的决策成本。开发者可以先让AI生成原型，验证思路后再深入优化。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7966" y="4559957"/>
            <a:ext cx="5649310" cy="2540000"/>
          </a:xfrm>
          <a:custGeom>
            <a:avLst/>
            <a:gdLst/>
            <a:ahLst/>
            <a:cxnLst/>
            <a:rect l="l" t="t" r="r" b="b"/>
            <a:pathLst>
              <a:path w="5649310" h="2540000">
                <a:moveTo>
                  <a:pt x="105105" y="0"/>
                </a:moveTo>
                <a:lnTo>
                  <a:pt x="5544205" y="0"/>
                </a:lnTo>
                <a:cubicBezTo>
                  <a:pt x="5602253" y="0"/>
                  <a:pt x="5649310" y="47057"/>
                  <a:pt x="5649310" y="105105"/>
                </a:cubicBezTo>
                <a:lnTo>
                  <a:pt x="5649310" y="2434895"/>
                </a:lnTo>
                <a:cubicBezTo>
                  <a:pt x="5649310" y="2492943"/>
                  <a:pt x="5602253" y="2540000"/>
                  <a:pt x="5544205" y="2540000"/>
                </a:cubicBezTo>
                <a:lnTo>
                  <a:pt x="105105" y="2540000"/>
                </a:lnTo>
                <a:cubicBezTo>
                  <a:pt x="47057" y="2540000"/>
                  <a:pt x="0" y="2492943"/>
                  <a:pt x="0" y="2434895"/>
                </a:cubicBezTo>
                <a:lnTo>
                  <a:pt x="0" y="105105"/>
                </a:lnTo>
                <a:cubicBezTo>
                  <a:pt x="0" y="47096"/>
                  <a:pt x="47096" y="0"/>
                  <a:pt x="105105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402552" y="4774543"/>
            <a:ext cx="420414" cy="420414"/>
          </a:xfrm>
          <a:custGeom>
            <a:avLst/>
            <a:gdLst/>
            <a:ahLst/>
            <a:cxnLst/>
            <a:rect l="l" t="t" r="r" b="b"/>
            <a:pathLst>
              <a:path w="420414" h="420414">
                <a:moveTo>
                  <a:pt x="105103" y="0"/>
                </a:moveTo>
                <a:lnTo>
                  <a:pt x="315310" y="0"/>
                </a:lnTo>
                <a:cubicBezTo>
                  <a:pt x="373357" y="0"/>
                  <a:pt x="420414" y="47056"/>
                  <a:pt x="420414" y="105103"/>
                </a:cubicBezTo>
                <a:lnTo>
                  <a:pt x="420414" y="315310"/>
                </a:lnTo>
                <a:cubicBezTo>
                  <a:pt x="420414" y="373357"/>
                  <a:pt x="373357" y="420414"/>
                  <a:pt x="315310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7" name="Shape 35"/>
          <p:cNvSpPr/>
          <p:nvPr/>
        </p:nvSpPr>
        <p:spPr>
          <a:xfrm>
            <a:off x="6525172" y="4897164"/>
            <a:ext cx="175172" cy="175172"/>
          </a:xfrm>
          <a:custGeom>
            <a:avLst/>
            <a:gdLst/>
            <a:ahLst/>
            <a:cxnLst/>
            <a:rect l="l" t="t" r="r" b="b"/>
            <a:pathLst>
              <a:path w="175172" h="175172">
                <a:moveTo>
                  <a:pt x="10948" y="10948"/>
                </a:moveTo>
                <a:cubicBezTo>
                  <a:pt x="4893" y="10948"/>
                  <a:pt x="0" y="15841"/>
                  <a:pt x="0" y="21897"/>
                </a:cubicBezTo>
                <a:lnTo>
                  <a:pt x="0" y="147802"/>
                </a:lnTo>
                <a:cubicBezTo>
                  <a:pt x="0" y="156868"/>
                  <a:pt x="7356" y="164224"/>
                  <a:pt x="16422" y="164224"/>
                </a:cubicBezTo>
                <a:lnTo>
                  <a:pt x="158750" y="164224"/>
                </a:lnTo>
                <a:cubicBezTo>
                  <a:pt x="167817" y="164224"/>
                  <a:pt x="175172" y="156868"/>
                  <a:pt x="175172" y="147802"/>
                </a:cubicBezTo>
                <a:lnTo>
                  <a:pt x="175172" y="52073"/>
                </a:lnTo>
                <a:cubicBezTo>
                  <a:pt x="175172" y="45846"/>
                  <a:pt x="168535" y="41911"/>
                  <a:pt x="163061" y="44854"/>
                </a:cubicBezTo>
                <a:lnTo>
                  <a:pt x="109483" y="73696"/>
                </a:lnTo>
                <a:lnTo>
                  <a:pt x="109483" y="52073"/>
                </a:lnTo>
                <a:cubicBezTo>
                  <a:pt x="109483" y="45846"/>
                  <a:pt x="102845" y="41911"/>
                  <a:pt x="97371" y="44854"/>
                </a:cubicBezTo>
                <a:lnTo>
                  <a:pt x="43793" y="73696"/>
                </a:lnTo>
                <a:lnTo>
                  <a:pt x="43793" y="21897"/>
                </a:lnTo>
                <a:cubicBezTo>
                  <a:pt x="43793" y="15841"/>
                  <a:pt x="38901" y="10948"/>
                  <a:pt x="32845" y="10948"/>
                </a:cubicBezTo>
                <a:lnTo>
                  <a:pt x="10948" y="10948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38" name="Text 36"/>
          <p:cNvSpPr/>
          <p:nvPr/>
        </p:nvSpPr>
        <p:spPr>
          <a:xfrm>
            <a:off x="6928069" y="4862129"/>
            <a:ext cx="788276" cy="2452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行业层面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0676759" y="4862129"/>
            <a:ext cx="945931" cy="245241"/>
          </a:xfrm>
          <a:custGeom>
            <a:avLst/>
            <a:gdLst/>
            <a:ahLst/>
            <a:cxnLst/>
            <a:rect l="l" t="t" r="r" b="b"/>
            <a:pathLst>
              <a:path w="945931" h="245241">
                <a:moveTo>
                  <a:pt x="70068" y="0"/>
                </a:moveTo>
                <a:lnTo>
                  <a:pt x="875863" y="0"/>
                </a:lnTo>
                <a:cubicBezTo>
                  <a:pt x="914561" y="0"/>
                  <a:pt x="945931" y="31370"/>
                  <a:pt x="945931" y="70068"/>
                </a:cubicBezTo>
                <a:lnTo>
                  <a:pt x="945931" y="175173"/>
                </a:lnTo>
                <a:cubicBezTo>
                  <a:pt x="945931" y="213871"/>
                  <a:pt x="914561" y="245241"/>
                  <a:pt x="875863" y="245241"/>
                </a:cubicBezTo>
                <a:lnTo>
                  <a:pt x="70068" y="245241"/>
                </a:lnTo>
                <a:cubicBezTo>
                  <a:pt x="31396" y="245241"/>
                  <a:pt x="0" y="213845"/>
                  <a:pt x="0" y="175173"/>
                </a:cubicBezTo>
                <a:lnTo>
                  <a:pt x="0" y="70068"/>
                </a:lnTo>
                <a:cubicBezTo>
                  <a:pt x="0" y="31396"/>
                  <a:pt x="31396" y="0"/>
                  <a:pt x="70068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40" name="Text 38"/>
          <p:cNvSpPr/>
          <p:nvPr/>
        </p:nvSpPr>
        <p:spPr>
          <a:xfrm>
            <a:off x="10676759" y="4862129"/>
            <a:ext cx="1007241" cy="245241"/>
          </a:xfrm>
          <a:prstGeom prst="rect">
            <a:avLst/>
          </a:prstGeom>
          <a:noFill/>
        </p:spPr>
        <p:txBody>
          <a:bodyPr wrap="square" lIns="105103" tIns="35034" rIns="105103" bIns="35034" rtlCol="0" anchor="ctr"/>
          <a:lstStyle/>
          <a:p>
            <a:pPr>
              <a:lnSpc>
                <a:spcPct val="120000"/>
              </a:lnSpc>
            </a:pPr>
            <a:r>
              <a:rPr lang="en-US" sz="965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应对双重挑战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02552" y="5335095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人才短缺的全球性问题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02552" y="5580336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全球范围内，软件开发者需求持续增长，但供给严重不足。AI编程辅助可以让现有开发者效率倍增，一定程度上缓解人才缺口。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02552" y="6118991"/>
            <a:ext cx="5290207" cy="2102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5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技术复杂度的指数级增长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02552" y="6364233"/>
            <a:ext cx="5281448" cy="40289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从单体应用→微服务→云原生→AI应用，软件系统的复杂度不断提升。AI助手可以帮助开发者</a:t>
            </a:r>
            <a:r>
              <a:rPr lang="en-US" sz="965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快速理解复杂系统、生成集成代码、降低上手门槛</a:t>
            </a:r>
            <a:r>
              <a:rPr lang="en-US" sz="965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人机协作的新型开发范式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AI编程工具正在重塑开发流程，但真正的价值不在于替代开发者，而在于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构建人机协作的新型开发范式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6924675" cy="4943475"/>
          </a:xfrm>
          <a:custGeom>
            <a:avLst/>
            <a:gdLst/>
            <a:ahLst/>
            <a:cxnLst/>
            <a:rect l="l" t="t" r="r" b="b"/>
            <a:pathLst>
              <a:path w="6924675" h="4943475">
                <a:moveTo>
                  <a:pt x="114293" y="0"/>
                </a:moveTo>
                <a:lnTo>
                  <a:pt x="6810382" y="0"/>
                </a:lnTo>
                <a:cubicBezTo>
                  <a:pt x="6873462" y="0"/>
                  <a:pt x="6924675" y="51213"/>
                  <a:pt x="6924675" y="114293"/>
                </a:cubicBezTo>
                <a:lnTo>
                  <a:pt x="6924675" y="4829182"/>
                </a:lnTo>
                <a:cubicBezTo>
                  <a:pt x="6924675" y="4892262"/>
                  <a:pt x="6873462" y="4943475"/>
                  <a:pt x="6810382" y="4943475"/>
                </a:cubicBezTo>
                <a:lnTo>
                  <a:pt x="114293" y="4943475"/>
                </a:lnTo>
                <a:cubicBezTo>
                  <a:pt x="51213" y="4943475"/>
                  <a:pt x="0" y="4892262"/>
                  <a:pt x="0" y="482918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912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40569" y="20669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42875" y="53578"/>
                </a:moveTo>
                <a:cubicBezTo>
                  <a:pt x="142875" y="89743"/>
                  <a:pt x="110877" y="119063"/>
                  <a:pt x="71438" y="119063"/>
                </a:cubicBezTo>
                <a:cubicBezTo>
                  <a:pt x="61503" y="119063"/>
                  <a:pt x="52053" y="117202"/>
                  <a:pt x="43458" y="113854"/>
                </a:cubicBezTo>
                <a:lnTo>
                  <a:pt x="13097" y="129927"/>
                </a:lnTo>
                <a:cubicBezTo>
                  <a:pt x="9637" y="131750"/>
                  <a:pt x="5395" y="131118"/>
                  <a:pt x="2604" y="128364"/>
                </a:cubicBezTo>
                <a:cubicBezTo>
                  <a:pt x="-186" y="125611"/>
                  <a:pt x="-819" y="121332"/>
                  <a:pt x="1042" y="117872"/>
                </a:cubicBezTo>
                <a:lnTo>
                  <a:pt x="14288" y="92869"/>
                </a:lnTo>
                <a:cubicBezTo>
                  <a:pt x="5321" y="81930"/>
                  <a:pt x="0" y="68312"/>
                  <a:pt x="0" y="53578"/>
                </a:cubicBezTo>
                <a:cubicBezTo>
                  <a:pt x="0" y="17413"/>
                  <a:pt x="31998" y="-11906"/>
                  <a:pt x="71438" y="-11906"/>
                </a:cubicBezTo>
                <a:cubicBezTo>
                  <a:pt x="110877" y="-11906"/>
                  <a:pt x="142875" y="17413"/>
                  <a:pt x="142875" y="53578"/>
                </a:cubicBezTo>
                <a:close/>
                <a:moveTo>
                  <a:pt x="142875" y="190500"/>
                </a:moveTo>
                <a:cubicBezTo>
                  <a:pt x="107863" y="190500"/>
                  <a:pt x="78730" y="167394"/>
                  <a:pt x="72628" y="136922"/>
                </a:cubicBezTo>
                <a:cubicBezTo>
                  <a:pt x="117277" y="136364"/>
                  <a:pt x="156083" y="104589"/>
                  <a:pt x="160362" y="61503"/>
                </a:cubicBezTo>
                <a:cubicBezTo>
                  <a:pt x="191356" y="68647"/>
                  <a:pt x="214313" y="94357"/>
                  <a:pt x="214313" y="125016"/>
                </a:cubicBezTo>
                <a:cubicBezTo>
                  <a:pt x="214313" y="139750"/>
                  <a:pt x="208992" y="153367"/>
                  <a:pt x="200025" y="164306"/>
                </a:cubicBezTo>
                <a:lnTo>
                  <a:pt x="213271" y="189309"/>
                </a:lnTo>
                <a:cubicBezTo>
                  <a:pt x="215094" y="192770"/>
                  <a:pt x="214461" y="197011"/>
                  <a:pt x="211708" y="199802"/>
                </a:cubicBezTo>
                <a:cubicBezTo>
                  <a:pt x="208955" y="202592"/>
                  <a:pt x="204676" y="203225"/>
                  <a:pt x="201216" y="201364"/>
                </a:cubicBezTo>
                <a:lnTo>
                  <a:pt x="170855" y="185291"/>
                </a:lnTo>
                <a:cubicBezTo>
                  <a:pt x="162260" y="188640"/>
                  <a:pt x="152809" y="190500"/>
                  <a:pt x="142875" y="190500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8" name="Text 6"/>
          <p:cNvSpPr/>
          <p:nvPr/>
        </p:nvSpPr>
        <p:spPr>
          <a:xfrm>
            <a:off x="1190625" y="2009775"/>
            <a:ext cx="1257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设计对话流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9125" y="2581275"/>
            <a:ext cx="6534150" cy="495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设计对话流本质是将人类的编程思维模式转化为AI可理解的结构化交互方式，通过明确的上下文管理和约束条件设置，引导AI生成符合预期的代码结果。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9125" y="3267075"/>
            <a:ext cx="65436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0" b="1" dirty="0">
                <a:solidFill>
                  <a:srgbClr val="34D399"/>
                </a:solidFill>
                <a:highlight>
                  <a:srgbClr val="34D399">
                    <a:alpha val="2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 </a:t>
            </a:r>
            <a:r>
              <a:rPr lang="en-US" sz="13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三个关键点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19125" y="3724275"/>
            <a:ext cx="228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①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85825" y="3686175"/>
            <a:ext cx="40671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上下文聚焦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5825" y="3914775"/>
            <a:ext cx="40576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单次对话仅处理一个功能模块，避免多任务混合导致的AI注意力分散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9125" y="4257675"/>
            <a:ext cx="228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②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5825" y="4219575"/>
            <a:ext cx="46005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约束明确化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5825" y="4448175"/>
            <a:ext cx="4591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通过具体指令减少AI的自由度，比如"仅修改X包下文件"、"必须复用Y工具类"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19125" y="4791075"/>
            <a:ext cx="2286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85825" y="4752975"/>
            <a:ext cx="57721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增量式提问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5825" y="4981575"/>
            <a:ext cx="57626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采用"先框架后细节"的提问策略，先让AI生成接口定义和整体框架，待确认后再逐步深入实现细节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3888" y="5367338"/>
            <a:ext cx="6448425" cy="1038225"/>
          </a:xfrm>
          <a:custGeom>
            <a:avLst/>
            <a:gdLst/>
            <a:ahLst/>
            <a:cxnLst/>
            <a:rect l="l" t="t" r="r" b="b"/>
            <a:pathLst>
              <a:path w="6448425" h="1038225">
                <a:moveTo>
                  <a:pt x="76195" y="0"/>
                </a:moveTo>
                <a:lnTo>
                  <a:pt x="6372230" y="0"/>
                </a:lnTo>
                <a:cubicBezTo>
                  <a:pt x="6414311" y="0"/>
                  <a:pt x="6448425" y="34114"/>
                  <a:pt x="6448425" y="76195"/>
                </a:cubicBezTo>
                <a:lnTo>
                  <a:pt x="6448425" y="962030"/>
                </a:lnTo>
                <a:cubicBezTo>
                  <a:pt x="6448425" y="1004111"/>
                  <a:pt x="6414311" y="1038225"/>
                  <a:pt x="6372230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81050" y="5524500"/>
            <a:ext cx="62103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💡 提示词明确四件事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81050" y="5829300"/>
            <a:ext cx="3057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当前任务的功能边界和目标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924300" y="5829300"/>
            <a:ext cx="3057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必须遵守的技术约束和规范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81050" y="6057900"/>
            <a:ext cx="3057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期望的输出格式和交付物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924300" y="6057900"/>
            <a:ext cx="30575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分阶段的实现计划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10462" y="1700213"/>
            <a:ext cx="4295775" cy="3362325"/>
          </a:xfrm>
          <a:custGeom>
            <a:avLst/>
            <a:gdLst/>
            <a:ahLst/>
            <a:cxnLst/>
            <a:rect l="l" t="t" r="r" b="b"/>
            <a:pathLst>
              <a:path w="4295775" h="3362325">
                <a:moveTo>
                  <a:pt x="114285" y="0"/>
                </a:moveTo>
                <a:lnTo>
                  <a:pt x="4181490" y="0"/>
                </a:lnTo>
                <a:cubicBezTo>
                  <a:pt x="4244608" y="0"/>
                  <a:pt x="4295775" y="51167"/>
                  <a:pt x="4295775" y="114285"/>
                </a:cubicBezTo>
                <a:lnTo>
                  <a:pt x="4295775" y="3248040"/>
                </a:lnTo>
                <a:cubicBezTo>
                  <a:pt x="4295775" y="3311158"/>
                  <a:pt x="4244608" y="3362325"/>
                  <a:pt x="4181490" y="3362325"/>
                </a:cubicBezTo>
                <a:lnTo>
                  <a:pt x="114285" y="3362325"/>
                </a:lnTo>
                <a:cubicBezTo>
                  <a:pt x="51167" y="3362325"/>
                  <a:pt x="0" y="3311158"/>
                  <a:pt x="0" y="3248040"/>
                </a:cubicBezTo>
                <a:lnTo>
                  <a:pt x="0" y="114285"/>
                </a:lnTo>
                <a:cubicBezTo>
                  <a:pt x="0" y="51210"/>
                  <a:pt x="51210" y="0"/>
                  <a:pt x="114285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7705725" y="1895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7839075" y="2028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9" name="Text 27"/>
          <p:cNvSpPr/>
          <p:nvPr/>
        </p:nvSpPr>
        <p:spPr>
          <a:xfrm>
            <a:off x="8277225" y="1990725"/>
            <a:ext cx="12382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能力进化路径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705725" y="2524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1" name="Text 29"/>
          <p:cNvSpPr/>
          <p:nvPr/>
        </p:nvSpPr>
        <p:spPr>
          <a:xfrm>
            <a:off x="7672388" y="2524125"/>
            <a:ext cx="3714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124825" y="2505075"/>
            <a:ext cx="3552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3年前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124825" y="2695575"/>
            <a:ext cx="35433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向ChatGPT提问代码，粘贴到IDE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705725" y="2981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5" name="Text 33"/>
          <p:cNvSpPr/>
          <p:nvPr/>
        </p:nvSpPr>
        <p:spPr>
          <a:xfrm>
            <a:off x="7672388" y="2981325"/>
            <a:ext cx="3714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124825" y="2962275"/>
            <a:ext cx="3552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2年前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124825" y="3152775"/>
            <a:ext cx="35433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用Cursor辅助开发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705725" y="3438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39" name="Text 37"/>
          <p:cNvSpPr/>
          <p:nvPr/>
        </p:nvSpPr>
        <p:spPr>
          <a:xfrm>
            <a:off x="7672388" y="3438525"/>
            <a:ext cx="3714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124825" y="3419475"/>
            <a:ext cx="3552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1年前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124825" y="3609975"/>
            <a:ext cx="35433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用Cursor Agent、CC跑小任务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705725" y="38957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43" name="Text 41"/>
          <p:cNvSpPr/>
          <p:nvPr/>
        </p:nvSpPr>
        <p:spPr>
          <a:xfrm>
            <a:off x="7672388" y="3895725"/>
            <a:ext cx="371475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124825" y="3876675"/>
            <a:ext cx="35528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今年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124825" y="4067175"/>
            <a:ext cx="3543300" cy="152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YOLO模式全托管跑项目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510462" y="5222081"/>
            <a:ext cx="4295775" cy="1419225"/>
          </a:xfrm>
          <a:custGeom>
            <a:avLst/>
            <a:gdLst/>
            <a:ahLst/>
            <a:cxnLst/>
            <a:rect l="l" t="t" r="r" b="b"/>
            <a:pathLst>
              <a:path w="4295775" h="1419225">
                <a:moveTo>
                  <a:pt x="114304" y="0"/>
                </a:moveTo>
                <a:lnTo>
                  <a:pt x="4181471" y="0"/>
                </a:lnTo>
                <a:cubicBezTo>
                  <a:pt x="4244599" y="0"/>
                  <a:pt x="4295775" y="51176"/>
                  <a:pt x="4295775" y="114304"/>
                </a:cubicBezTo>
                <a:lnTo>
                  <a:pt x="4295775" y="1304921"/>
                </a:lnTo>
                <a:cubicBezTo>
                  <a:pt x="4295775" y="1368049"/>
                  <a:pt x="4244599" y="1419225"/>
                  <a:pt x="4181471" y="1419225"/>
                </a:cubicBezTo>
                <a:lnTo>
                  <a:pt x="114304" y="1419225"/>
                </a:lnTo>
                <a:cubicBezTo>
                  <a:pt x="51176" y="1419225"/>
                  <a:pt x="0" y="1368049"/>
                  <a:pt x="0" y="130492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753350" y="545544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8" name="Text 46"/>
          <p:cNvSpPr/>
          <p:nvPr/>
        </p:nvSpPr>
        <p:spPr>
          <a:xfrm>
            <a:off x="8058150" y="5417344"/>
            <a:ext cx="771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核心洞察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705725" y="5798344"/>
            <a:ext cx="3971925" cy="647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这一路学习的能力：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Prompt能力 → Agent使用 → 工作流封装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。从简单的代码生成到复杂的工作流编排，开发者的角色正在发生根本性转变。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计划模式(Plan Mode)与SDD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262063"/>
            <a:ext cx="5610225" cy="3286125"/>
          </a:xfrm>
          <a:custGeom>
            <a:avLst/>
            <a:gdLst/>
            <a:ahLst/>
            <a:cxnLst/>
            <a:rect l="l" t="t" r="r" b="b"/>
            <a:pathLst>
              <a:path w="5610225" h="3286125">
                <a:moveTo>
                  <a:pt x="114291" y="0"/>
                </a:moveTo>
                <a:lnTo>
                  <a:pt x="5495934" y="0"/>
                </a:lnTo>
                <a:cubicBezTo>
                  <a:pt x="5559055" y="0"/>
                  <a:pt x="5610225" y="51170"/>
                  <a:pt x="5610225" y="114291"/>
                </a:cubicBezTo>
                <a:lnTo>
                  <a:pt x="5610225" y="3171834"/>
                </a:lnTo>
                <a:cubicBezTo>
                  <a:pt x="5610225" y="3234955"/>
                  <a:pt x="5559055" y="3286125"/>
                  <a:pt x="5495934" y="3286125"/>
                </a:cubicBezTo>
                <a:lnTo>
                  <a:pt x="114291" y="3286125"/>
                </a:lnTo>
                <a:cubicBezTo>
                  <a:pt x="51170" y="3286125"/>
                  <a:pt x="0" y="3234955"/>
                  <a:pt x="0" y="3171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7143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7" name="Text 5"/>
          <p:cNvSpPr/>
          <p:nvPr/>
        </p:nvSpPr>
        <p:spPr>
          <a:xfrm>
            <a:off x="1152525" y="1552575"/>
            <a:ext cx="142875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计划模式三步法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66925"/>
            <a:ext cx="528637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拆解复杂问题，把大问题拆分成小问题。Plan模式借鉴了项目管理中的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WBS（工作分解结构）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思想。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65271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0" name="Text 8"/>
          <p:cNvSpPr/>
          <p:nvPr/>
        </p:nvSpPr>
        <p:spPr>
          <a:xfrm>
            <a:off x="740271" y="2728913"/>
            <a:ext cx="14287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76325" y="2652713"/>
            <a:ext cx="20764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需求分析与模块划分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76325" y="2881313"/>
            <a:ext cx="206692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把整体需求分解为独立的功能模块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025" y="318611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725686" y="3262313"/>
            <a:ext cx="1714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6325" y="3186113"/>
            <a:ext cx="2209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技术方案设计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76325" y="3414713"/>
            <a:ext cx="22002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为每个模块确定实现思路和技术选型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1025" y="371951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18" name="Text 16"/>
          <p:cNvSpPr/>
          <p:nvPr/>
        </p:nvSpPr>
        <p:spPr>
          <a:xfrm>
            <a:off x="725686" y="3795713"/>
            <a:ext cx="17145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6325" y="3719512"/>
            <a:ext cx="22098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任务优先级排序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76325" y="3948112"/>
            <a:ext cx="22002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根据依赖关系和重要性确定实现顺序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96013" y="1262063"/>
            <a:ext cx="5610225" cy="3286125"/>
          </a:xfrm>
          <a:custGeom>
            <a:avLst/>
            <a:gdLst/>
            <a:ahLst/>
            <a:cxnLst/>
            <a:rect l="l" t="t" r="r" b="b"/>
            <a:pathLst>
              <a:path w="5610225" h="3286125">
                <a:moveTo>
                  <a:pt x="114291" y="0"/>
                </a:moveTo>
                <a:lnTo>
                  <a:pt x="5495934" y="0"/>
                </a:lnTo>
                <a:cubicBezTo>
                  <a:pt x="5559055" y="0"/>
                  <a:pt x="5610225" y="51170"/>
                  <a:pt x="5610225" y="114291"/>
                </a:cubicBezTo>
                <a:lnTo>
                  <a:pt x="5610225" y="3171834"/>
                </a:lnTo>
                <a:cubicBezTo>
                  <a:pt x="5610225" y="3234955"/>
                  <a:pt x="5559055" y="3286125"/>
                  <a:pt x="5495934" y="3286125"/>
                </a:cubicBezTo>
                <a:lnTo>
                  <a:pt x="114291" y="3286125"/>
                </a:lnTo>
                <a:cubicBezTo>
                  <a:pt x="51170" y="3286125"/>
                  <a:pt x="0" y="3234955"/>
                  <a:pt x="0" y="3171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9127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23" name="Shape 21"/>
          <p:cNvSpPr/>
          <p:nvPr/>
        </p:nvSpPr>
        <p:spPr>
          <a:xfrm>
            <a:off x="6548438" y="159067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57373" y="109984"/>
                </a:moveTo>
                <a:cubicBezTo>
                  <a:pt x="60573" y="106226"/>
                  <a:pt x="60164" y="100608"/>
                  <a:pt x="56406" y="97408"/>
                </a:cubicBezTo>
                <a:cubicBezTo>
                  <a:pt x="52648" y="94208"/>
                  <a:pt x="47030" y="94617"/>
                  <a:pt x="43830" y="98375"/>
                </a:cubicBezTo>
                <a:lnTo>
                  <a:pt x="25971" y="119211"/>
                </a:lnTo>
                <a:cubicBezTo>
                  <a:pt x="23106" y="122560"/>
                  <a:pt x="23106" y="127471"/>
                  <a:pt x="25971" y="130820"/>
                </a:cubicBezTo>
                <a:lnTo>
                  <a:pt x="43830" y="151656"/>
                </a:lnTo>
                <a:cubicBezTo>
                  <a:pt x="47030" y="155414"/>
                  <a:pt x="52685" y="155823"/>
                  <a:pt x="56406" y="152623"/>
                </a:cubicBezTo>
                <a:cubicBezTo>
                  <a:pt x="60127" y="149423"/>
                  <a:pt x="60573" y="143768"/>
                  <a:pt x="57373" y="140047"/>
                </a:cubicBezTo>
                <a:lnTo>
                  <a:pt x="44500" y="125016"/>
                </a:lnTo>
                <a:lnTo>
                  <a:pt x="57373" y="109984"/>
                </a:lnTo>
                <a:close/>
                <a:moveTo>
                  <a:pt x="99045" y="98375"/>
                </a:moveTo>
                <a:cubicBezTo>
                  <a:pt x="95845" y="94617"/>
                  <a:pt x="90190" y="94208"/>
                  <a:pt x="86469" y="97408"/>
                </a:cubicBezTo>
                <a:cubicBezTo>
                  <a:pt x="82748" y="100608"/>
                  <a:pt x="82302" y="106263"/>
                  <a:pt x="85502" y="109984"/>
                </a:cubicBezTo>
                <a:lnTo>
                  <a:pt x="98375" y="125016"/>
                </a:lnTo>
                <a:lnTo>
                  <a:pt x="85502" y="140047"/>
                </a:lnTo>
                <a:cubicBezTo>
                  <a:pt x="82302" y="143805"/>
                  <a:pt x="82711" y="149423"/>
                  <a:pt x="86469" y="152623"/>
                </a:cubicBezTo>
                <a:cubicBezTo>
                  <a:pt x="90227" y="155823"/>
                  <a:pt x="95845" y="155414"/>
                  <a:pt x="99045" y="151656"/>
                </a:cubicBezTo>
                <a:lnTo>
                  <a:pt x="116904" y="130820"/>
                </a:lnTo>
                <a:cubicBezTo>
                  <a:pt x="119769" y="127471"/>
                  <a:pt x="119769" y="122560"/>
                  <a:pt x="116904" y="119211"/>
                </a:cubicBezTo>
                <a:lnTo>
                  <a:pt x="99045" y="98375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24" name="Text 22"/>
          <p:cNvSpPr/>
          <p:nvPr/>
        </p:nvSpPr>
        <p:spPr>
          <a:xfrm>
            <a:off x="6962775" y="1552575"/>
            <a:ext cx="1638300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规范驱动开发SDD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91275" y="2066925"/>
            <a:ext cx="5286375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规范成为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"唯一的真相源"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，代码只是规范在特定技术栈中的表达形式。这种方式将"需求理解"与"代码实现"解耦。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1275" y="2652713"/>
            <a:ext cx="5219700" cy="609600"/>
          </a:xfrm>
          <a:custGeom>
            <a:avLst/>
            <a:gdLst/>
            <a:ahLst/>
            <a:cxnLst/>
            <a:rect l="l" t="t" r="r" b="b"/>
            <a:pathLst>
              <a:path w="5219700" h="6096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533400"/>
                </a:lnTo>
                <a:cubicBezTo>
                  <a:pt x="5219700" y="575456"/>
                  <a:pt x="5185556" y="609600"/>
                  <a:pt x="51435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7" name="Text 25"/>
          <p:cNvSpPr/>
          <p:nvPr/>
        </p:nvSpPr>
        <p:spPr>
          <a:xfrm>
            <a:off x="6505575" y="2767013"/>
            <a:ext cx="5057775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4D399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分析需求(spec) → 列出计划(plan) → 规划任务(task) → 让我确认 → 开始执行(implement)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91275" y="3414713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Specify：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生成详细PRD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91275" y="3662362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Plan：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输出实现方案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91275" y="3910013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Tasks：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生成任务列表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91275" y="4157663"/>
            <a:ext cx="5286375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Implement：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编码与测试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576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56673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34" name="Text 32"/>
          <p:cNvSpPr/>
          <p:nvPr/>
        </p:nvSpPr>
        <p:spPr>
          <a:xfrm>
            <a:off x="871538" y="4900613"/>
            <a:ext cx="771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初期问题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42925" y="52435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实现逻辑不完整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42925" y="54721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模块间接口不一致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42925" y="57007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技术选型不合理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4651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42748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0" name="Text 38"/>
          <p:cNvSpPr/>
          <p:nvPr/>
        </p:nvSpPr>
        <p:spPr>
          <a:xfrm>
            <a:off x="4732288" y="4900613"/>
            <a:ext cx="7905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SDD优势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03675" y="52435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减少理解偏差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03675" y="54721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控制技术债务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403675" y="57007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提升可维护性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07263" y="4743450"/>
            <a:ext cx="3695700" cy="1304925"/>
          </a:xfrm>
          <a:custGeom>
            <a:avLst/>
            <a:gdLst/>
            <a:ahLst/>
            <a:cxnLst/>
            <a:rect l="l" t="t" r="r" b="b"/>
            <a:pathLst>
              <a:path w="3695700" h="1304925">
                <a:moveTo>
                  <a:pt x="114298" y="0"/>
                </a:moveTo>
                <a:lnTo>
                  <a:pt x="3581402" y="0"/>
                </a:lnTo>
                <a:cubicBezTo>
                  <a:pt x="3644527" y="0"/>
                  <a:pt x="3695700" y="51173"/>
                  <a:pt x="3695700" y="114298"/>
                </a:cubicBezTo>
                <a:lnTo>
                  <a:pt x="3695700" y="1190627"/>
                </a:lnTo>
                <a:cubicBezTo>
                  <a:pt x="3695700" y="1253752"/>
                  <a:pt x="3644527" y="1304925"/>
                  <a:pt x="358140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288238" y="49482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2514" y="117872"/>
                </a:moveTo>
                <a:cubicBezTo>
                  <a:pt x="145063" y="117872"/>
                  <a:pt x="171450" y="91485"/>
                  <a:pt x="171450" y="58936"/>
                </a:cubicBezTo>
                <a:cubicBezTo>
                  <a:pt x="171450" y="26387"/>
                  <a:pt x="145063" y="0"/>
                  <a:pt x="112514" y="0"/>
                </a:cubicBezTo>
                <a:cubicBezTo>
                  <a:pt x="79965" y="0"/>
                  <a:pt x="53578" y="26387"/>
                  <a:pt x="53578" y="58936"/>
                </a:cubicBezTo>
                <a:cubicBezTo>
                  <a:pt x="53578" y="65198"/>
                  <a:pt x="54549" y="71259"/>
                  <a:pt x="56357" y="76918"/>
                </a:cubicBezTo>
                <a:lnTo>
                  <a:pt x="2344" y="130932"/>
                </a:lnTo>
                <a:cubicBezTo>
                  <a:pt x="837" y="132438"/>
                  <a:pt x="0" y="134481"/>
                  <a:pt x="0" y="136624"/>
                </a:cubicBezTo>
                <a:lnTo>
                  <a:pt x="0" y="163413"/>
                </a:lnTo>
                <a:cubicBezTo>
                  <a:pt x="0" y="167867"/>
                  <a:pt x="3583" y="171450"/>
                  <a:pt x="8037" y="171450"/>
                </a:cubicBezTo>
                <a:lnTo>
                  <a:pt x="34826" y="171450"/>
                </a:lnTo>
                <a:cubicBezTo>
                  <a:pt x="39279" y="171450"/>
                  <a:pt x="42863" y="167867"/>
                  <a:pt x="42863" y="163413"/>
                </a:cubicBezTo>
                <a:lnTo>
                  <a:pt x="42863" y="150019"/>
                </a:lnTo>
                <a:lnTo>
                  <a:pt x="56257" y="150019"/>
                </a:lnTo>
                <a:cubicBezTo>
                  <a:pt x="60711" y="150019"/>
                  <a:pt x="64294" y="146436"/>
                  <a:pt x="64294" y="141982"/>
                </a:cubicBezTo>
                <a:lnTo>
                  <a:pt x="64294" y="128588"/>
                </a:lnTo>
                <a:lnTo>
                  <a:pt x="77688" y="128588"/>
                </a:lnTo>
                <a:cubicBezTo>
                  <a:pt x="79831" y="128588"/>
                  <a:pt x="81874" y="127750"/>
                  <a:pt x="83381" y="126243"/>
                </a:cubicBezTo>
                <a:lnTo>
                  <a:pt x="94532" y="115093"/>
                </a:lnTo>
                <a:cubicBezTo>
                  <a:pt x="100191" y="116901"/>
                  <a:pt x="106252" y="117872"/>
                  <a:pt x="112514" y="117872"/>
                </a:cubicBezTo>
                <a:close/>
                <a:moveTo>
                  <a:pt x="125909" y="32147"/>
                </a:moveTo>
                <a:cubicBezTo>
                  <a:pt x="133301" y="32147"/>
                  <a:pt x="139303" y="38149"/>
                  <a:pt x="139303" y="45541"/>
                </a:cubicBezTo>
                <a:cubicBezTo>
                  <a:pt x="139303" y="52934"/>
                  <a:pt x="133301" y="58936"/>
                  <a:pt x="125909" y="58936"/>
                </a:cubicBezTo>
                <a:cubicBezTo>
                  <a:pt x="118516" y="58936"/>
                  <a:pt x="112514" y="52934"/>
                  <a:pt x="112514" y="45541"/>
                </a:cubicBezTo>
                <a:cubicBezTo>
                  <a:pt x="112514" y="38149"/>
                  <a:pt x="118516" y="32147"/>
                  <a:pt x="125909" y="32147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6" name="Text 44"/>
          <p:cNvSpPr/>
          <p:nvPr/>
        </p:nvSpPr>
        <p:spPr>
          <a:xfrm>
            <a:off x="8593038" y="4900613"/>
            <a:ext cx="77152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关键原则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264426" y="52435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每阶段必须验证通过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264426" y="54721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规范聚焦"做什么"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64426" y="5700713"/>
            <a:ext cx="344805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• 将规范视为"活文档"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AI编程的局限性与挑战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06200" cy="247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AI编程虽然强大，但并非万能。开发者在实际使用中常遇到以下</a:t>
            </a:r>
            <a:r>
              <a:rPr lang="en-US" sz="120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三类核心问题</a:t>
            </a:r>
            <a:r>
              <a:rPr lang="en-US" sz="120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38188" y="20669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8A8F98"/>
          </a:solidFill>
        </p:spPr>
      </p:sp>
      <p:sp>
        <p:nvSpPr>
          <p:cNvPr id="8" name="Text 6"/>
          <p:cNvSpPr/>
          <p:nvPr/>
        </p:nvSpPr>
        <p:spPr>
          <a:xfrm>
            <a:off x="1152525" y="1895475"/>
            <a:ext cx="8572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需求表达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不完整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1025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0" name="Text 8"/>
          <p:cNvSpPr/>
          <p:nvPr/>
        </p:nvSpPr>
        <p:spPr>
          <a:xfrm>
            <a:off x="695325" y="2695575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95325" y="2924175"/>
            <a:ext cx="3124200" cy="647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开发者说"实现一个商家信息查询接口"，AI生成了基础的CRUD代码，但没有考虑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商家数据权限、数据脱敏、缓存策略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等实际业务需求。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1025" y="3802856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13" name="Text 11"/>
          <p:cNvSpPr/>
          <p:nvPr/>
        </p:nvSpPr>
        <p:spPr>
          <a:xfrm>
            <a:off x="695325" y="3917156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5325" y="4145756"/>
            <a:ext cx="3124200" cy="647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实现任务时，只描述了"需要任务分配功能"，结果AI生成的代码没有处理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任务池、任务优先级、分配策略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等核心逻辑。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5916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54426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4587776" y="20669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10678" y="23812"/>
                  <a:pt x="0" y="34491"/>
                  <a:pt x="0" y="47625"/>
                </a:cubicBezTo>
                <a:lnTo>
                  <a:pt x="0" y="50378"/>
                </a:lnTo>
                <a:cubicBezTo>
                  <a:pt x="0" y="52908"/>
                  <a:pt x="1637" y="55066"/>
                  <a:pt x="3758" y="56443"/>
                </a:cubicBezTo>
                <a:cubicBezTo>
                  <a:pt x="8669" y="59643"/>
                  <a:pt x="11906" y="65150"/>
                  <a:pt x="11906" y="71438"/>
                </a:cubicBezTo>
                <a:cubicBezTo>
                  <a:pt x="11906" y="77725"/>
                  <a:pt x="8669" y="83232"/>
                  <a:pt x="3758" y="86432"/>
                </a:cubicBezTo>
                <a:cubicBezTo>
                  <a:pt x="1637" y="87809"/>
                  <a:pt x="0" y="89967"/>
                  <a:pt x="0" y="92497"/>
                </a:cubicBezTo>
                <a:lnTo>
                  <a:pt x="0" y="113109"/>
                </a:lnTo>
                <a:lnTo>
                  <a:pt x="190500" y="113109"/>
                </a:lnTo>
                <a:lnTo>
                  <a:pt x="190500" y="92497"/>
                </a:lnTo>
                <a:cubicBezTo>
                  <a:pt x="190500" y="89967"/>
                  <a:pt x="188863" y="87809"/>
                  <a:pt x="186742" y="86432"/>
                </a:cubicBezTo>
                <a:cubicBezTo>
                  <a:pt x="181831" y="83232"/>
                  <a:pt x="178594" y="77725"/>
                  <a:pt x="178594" y="71438"/>
                </a:cubicBezTo>
                <a:cubicBezTo>
                  <a:pt x="178594" y="65150"/>
                  <a:pt x="181831" y="59643"/>
                  <a:pt x="186742" y="56443"/>
                </a:cubicBezTo>
                <a:cubicBezTo>
                  <a:pt x="188863" y="55066"/>
                  <a:pt x="190500" y="52908"/>
                  <a:pt x="190500" y="50378"/>
                </a:cubicBez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lose/>
                <a:moveTo>
                  <a:pt x="190500" y="154781"/>
                </a:moveTo>
                <a:lnTo>
                  <a:pt x="190500" y="130969"/>
                </a:lnTo>
                <a:lnTo>
                  <a:pt x="0" y="130969"/>
                </a:lnTo>
                <a:lnTo>
                  <a:pt x="0" y="154781"/>
                </a:lnTo>
                <a:cubicBezTo>
                  <a:pt x="0" y="161367"/>
                  <a:pt x="5321" y="166688"/>
                  <a:pt x="11906" y="166688"/>
                </a:cubicBezTo>
                <a:lnTo>
                  <a:pt x="35719" y="166688"/>
                </a:lnTo>
                <a:lnTo>
                  <a:pt x="35719" y="157758"/>
                </a:lnTo>
                <a:cubicBezTo>
                  <a:pt x="35719" y="152809"/>
                  <a:pt x="39700" y="148828"/>
                  <a:pt x="44648" y="148828"/>
                </a:cubicBezTo>
                <a:cubicBezTo>
                  <a:pt x="49597" y="148828"/>
                  <a:pt x="53578" y="152809"/>
                  <a:pt x="53578" y="157758"/>
                </a:cubicBezTo>
                <a:lnTo>
                  <a:pt x="53578" y="166688"/>
                </a:lnTo>
                <a:lnTo>
                  <a:pt x="86320" y="166688"/>
                </a:lnTo>
                <a:lnTo>
                  <a:pt x="86320" y="157758"/>
                </a:lnTo>
                <a:cubicBezTo>
                  <a:pt x="86320" y="152809"/>
                  <a:pt x="90301" y="148828"/>
                  <a:pt x="95250" y="148828"/>
                </a:cubicBezTo>
                <a:cubicBezTo>
                  <a:pt x="100199" y="148828"/>
                  <a:pt x="104180" y="152809"/>
                  <a:pt x="104180" y="157758"/>
                </a:cubicBezTo>
                <a:lnTo>
                  <a:pt x="104180" y="166688"/>
                </a:lnTo>
                <a:lnTo>
                  <a:pt x="136922" y="166688"/>
                </a:lnTo>
                <a:lnTo>
                  <a:pt x="136922" y="157758"/>
                </a:lnTo>
                <a:cubicBezTo>
                  <a:pt x="136922" y="152809"/>
                  <a:pt x="140903" y="148828"/>
                  <a:pt x="145852" y="148828"/>
                </a:cubicBezTo>
                <a:cubicBezTo>
                  <a:pt x="150800" y="148828"/>
                  <a:pt x="154781" y="152809"/>
                  <a:pt x="154781" y="157758"/>
                </a:cubicBezTo>
                <a:lnTo>
                  <a:pt x="154781" y="166688"/>
                </a:ln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lose/>
                <a:moveTo>
                  <a:pt x="59531" y="59531"/>
                </a:moveTo>
                <a:lnTo>
                  <a:pt x="59531" y="83344"/>
                </a:lnTo>
                <a:cubicBezTo>
                  <a:pt x="59531" y="89929"/>
                  <a:pt x="54211" y="95250"/>
                  <a:pt x="47625" y="95250"/>
                </a:cubicBezTo>
                <a:cubicBezTo>
                  <a:pt x="41039" y="95250"/>
                  <a:pt x="35719" y="89929"/>
                  <a:pt x="35719" y="83344"/>
                </a:cubicBezTo>
                <a:lnTo>
                  <a:pt x="35719" y="59531"/>
                </a:lnTo>
                <a:cubicBezTo>
                  <a:pt x="35719" y="52946"/>
                  <a:pt x="41039" y="47625"/>
                  <a:pt x="47625" y="47625"/>
                </a:cubicBezTo>
                <a:cubicBezTo>
                  <a:pt x="54211" y="47625"/>
                  <a:pt x="59531" y="52946"/>
                  <a:pt x="59531" y="59531"/>
                </a:cubicBezTo>
                <a:close/>
                <a:moveTo>
                  <a:pt x="107156" y="59531"/>
                </a:moveTo>
                <a:lnTo>
                  <a:pt x="107156" y="83344"/>
                </a:lnTo>
                <a:cubicBezTo>
                  <a:pt x="107156" y="89929"/>
                  <a:pt x="101836" y="95250"/>
                  <a:pt x="95250" y="95250"/>
                </a:cubicBezTo>
                <a:cubicBezTo>
                  <a:pt x="88664" y="95250"/>
                  <a:pt x="83344" y="89929"/>
                  <a:pt x="83344" y="83344"/>
                </a:cubicBezTo>
                <a:lnTo>
                  <a:pt x="83344" y="59531"/>
                </a:lnTo>
                <a:cubicBezTo>
                  <a:pt x="83344" y="52946"/>
                  <a:pt x="88664" y="47625"/>
                  <a:pt x="95250" y="47625"/>
                </a:cubicBezTo>
                <a:cubicBezTo>
                  <a:pt x="101836" y="47625"/>
                  <a:pt x="107156" y="52946"/>
                  <a:pt x="107156" y="59531"/>
                </a:cubicBezTo>
                <a:close/>
                <a:moveTo>
                  <a:pt x="154781" y="59531"/>
                </a:moveTo>
                <a:lnTo>
                  <a:pt x="154781" y="83344"/>
                </a:lnTo>
                <a:cubicBezTo>
                  <a:pt x="154781" y="89929"/>
                  <a:pt x="149461" y="95250"/>
                  <a:pt x="142875" y="95250"/>
                </a:cubicBezTo>
                <a:cubicBezTo>
                  <a:pt x="136289" y="95250"/>
                  <a:pt x="130969" y="89929"/>
                  <a:pt x="130969" y="83344"/>
                </a:cubicBezTo>
                <a:lnTo>
                  <a:pt x="130969" y="59531"/>
                </a:lnTo>
                <a:cubicBezTo>
                  <a:pt x="130969" y="52946"/>
                  <a:pt x="136289" y="47625"/>
                  <a:pt x="142875" y="47625"/>
                </a:cubicBezTo>
                <a:cubicBezTo>
                  <a:pt x="149461" y="47625"/>
                  <a:pt x="154781" y="52946"/>
                  <a:pt x="154781" y="59531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18" name="Text 16"/>
          <p:cNvSpPr/>
          <p:nvPr/>
        </p:nvSpPr>
        <p:spPr>
          <a:xfrm>
            <a:off x="5025926" y="1895475"/>
            <a:ext cx="10477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上下文管理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混乱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54426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0" name="Text 18"/>
          <p:cNvSpPr/>
          <p:nvPr/>
        </p:nvSpPr>
        <p:spPr>
          <a:xfrm>
            <a:off x="4568726" y="2695575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68726" y="2924175"/>
            <a:ext cx="3124200" cy="647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一个对话持续了十几轮后，AI开始忘记前面确定的"使用MyBatis-Plus + BaseMapper"的设计决策，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擅自改成了JPA Repository模式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54426" y="3802856"/>
            <a:ext cx="3286125" cy="895350"/>
          </a:xfrm>
          <a:custGeom>
            <a:avLst/>
            <a:gdLst/>
            <a:ahLst/>
            <a:cxnLst/>
            <a:rect l="l" t="t" r="r" b="b"/>
            <a:pathLst>
              <a:path w="3286125" h="895350">
                <a:moveTo>
                  <a:pt x="76203" y="0"/>
                </a:moveTo>
                <a:lnTo>
                  <a:pt x="3209922" y="0"/>
                </a:lnTo>
                <a:cubicBezTo>
                  <a:pt x="3252008" y="0"/>
                  <a:pt x="3286125" y="34117"/>
                  <a:pt x="3286125" y="76203"/>
                </a:cubicBezTo>
                <a:lnTo>
                  <a:pt x="3286125" y="819147"/>
                </a:lnTo>
                <a:cubicBezTo>
                  <a:pt x="3286125" y="861233"/>
                  <a:pt x="3252008" y="895350"/>
                  <a:pt x="320992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23" name="Text 21"/>
          <p:cNvSpPr/>
          <p:nvPr/>
        </p:nvSpPr>
        <p:spPr>
          <a:xfrm>
            <a:off x="4568726" y="3917156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568726" y="4145756"/>
            <a:ext cx="31242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在实现相关功能时，早期确定的DTO转换规范在后续模块中被遗忘，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导致代码风格不一致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32713" y="1700213"/>
            <a:ext cx="3676650" cy="3409950"/>
          </a:xfrm>
          <a:custGeom>
            <a:avLst/>
            <a:gdLst/>
            <a:ahLst/>
            <a:cxnLst/>
            <a:rect l="l" t="t" r="r" b="b"/>
            <a:pathLst>
              <a:path w="3676650" h="3409950">
                <a:moveTo>
                  <a:pt x="114302" y="0"/>
                </a:moveTo>
                <a:lnTo>
                  <a:pt x="3562348" y="0"/>
                </a:lnTo>
                <a:cubicBezTo>
                  <a:pt x="3625475" y="0"/>
                  <a:pt x="3676650" y="51175"/>
                  <a:pt x="3676650" y="114302"/>
                </a:cubicBezTo>
                <a:lnTo>
                  <a:pt x="3676650" y="3295648"/>
                </a:lnTo>
                <a:cubicBezTo>
                  <a:pt x="3676650" y="3358775"/>
                  <a:pt x="3625475" y="3409950"/>
                  <a:pt x="3562348" y="3409950"/>
                </a:cubicBezTo>
                <a:lnTo>
                  <a:pt x="114302" y="3409950"/>
                </a:lnTo>
                <a:cubicBezTo>
                  <a:pt x="51175" y="3409950"/>
                  <a:pt x="0" y="3358775"/>
                  <a:pt x="0" y="32956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A8F98">
              <a:alpha val="5098"/>
            </a:srgbClr>
          </a:solidFill>
          <a:ln w="12700">
            <a:solidFill>
              <a:srgbClr val="8A8F98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8327975" y="1933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A8F98">
              <a:alpha val="2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8461325" y="20669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A8F98"/>
          </a:solidFill>
        </p:spPr>
      </p:sp>
      <p:sp>
        <p:nvSpPr>
          <p:cNvPr id="28" name="Text 26"/>
          <p:cNvSpPr/>
          <p:nvPr/>
        </p:nvSpPr>
        <p:spPr>
          <a:xfrm>
            <a:off x="8899475" y="1895475"/>
            <a:ext cx="857250" cy="533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迭代反馈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滞后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327975" y="2581275"/>
            <a:ext cx="3286125" cy="1104900"/>
          </a:xfrm>
          <a:custGeom>
            <a:avLst/>
            <a:gdLst/>
            <a:ahLst/>
            <a:cxnLst/>
            <a:rect l="l" t="t" r="r" b="b"/>
            <a:pathLst>
              <a:path w="3286125" h="1104900">
                <a:moveTo>
                  <a:pt x="76205" y="0"/>
                </a:moveTo>
                <a:lnTo>
                  <a:pt x="3209920" y="0"/>
                </a:lnTo>
                <a:cubicBezTo>
                  <a:pt x="3252007" y="0"/>
                  <a:pt x="3286125" y="34118"/>
                  <a:pt x="3286125" y="76205"/>
                </a:cubicBezTo>
                <a:lnTo>
                  <a:pt x="3286125" y="1028695"/>
                </a:lnTo>
                <a:cubicBezTo>
                  <a:pt x="3286125" y="1070782"/>
                  <a:pt x="3252007" y="1104900"/>
                  <a:pt x="3209920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0" name="Text 28"/>
          <p:cNvSpPr/>
          <p:nvPr/>
        </p:nvSpPr>
        <p:spPr>
          <a:xfrm>
            <a:off x="8442275" y="2695575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场景一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442275" y="2924175"/>
            <a:ext cx="3124200" cy="647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等AI生成完整的Service + Controller + Repository代码后才发现方向不对，比如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数据库表设计与现有架构冲突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，不得不从头再来，浪费大量时间。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27975" y="3802856"/>
            <a:ext cx="3286125" cy="895350"/>
          </a:xfrm>
          <a:custGeom>
            <a:avLst/>
            <a:gdLst/>
            <a:ahLst/>
            <a:cxnLst/>
            <a:rect l="l" t="t" r="r" b="b"/>
            <a:pathLst>
              <a:path w="3286125" h="895350">
                <a:moveTo>
                  <a:pt x="76203" y="0"/>
                </a:moveTo>
                <a:lnTo>
                  <a:pt x="3209922" y="0"/>
                </a:lnTo>
                <a:cubicBezTo>
                  <a:pt x="3252008" y="0"/>
                  <a:pt x="3286125" y="34117"/>
                  <a:pt x="3286125" y="76203"/>
                </a:cubicBezTo>
                <a:lnTo>
                  <a:pt x="3286125" y="819147"/>
                </a:lnTo>
                <a:cubicBezTo>
                  <a:pt x="3286125" y="861233"/>
                  <a:pt x="3252008" y="895350"/>
                  <a:pt x="320992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1A1D21"/>
          </a:solidFill>
        </p:spPr>
      </p:sp>
      <p:sp>
        <p:nvSpPr>
          <p:cNvPr id="33" name="Text 31"/>
          <p:cNvSpPr/>
          <p:nvPr/>
        </p:nvSpPr>
        <p:spPr>
          <a:xfrm>
            <a:off x="8442275" y="3917156"/>
            <a:ext cx="3124200" cy="190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场景二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42275" y="4145756"/>
            <a:ext cx="3124200" cy="438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实现触达功能时，生成的飞书消息发送代码没有考虑现有的</a:t>
            </a:r>
            <a:r>
              <a:rPr lang="en-US" sz="1050" dirty="0">
                <a:solidFill>
                  <a:srgbClr val="34D39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FeishuClient封装</a:t>
            </a: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，重复造了轮子。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5305425"/>
            <a:ext cx="11420475" cy="1457325"/>
          </a:xfrm>
          <a:custGeom>
            <a:avLst/>
            <a:gdLst/>
            <a:ahLst/>
            <a:cxnLst/>
            <a:rect l="l" t="t" r="r" b="b"/>
            <a:pathLst>
              <a:path w="11420475" h="1457325">
                <a:moveTo>
                  <a:pt x="114298" y="0"/>
                </a:moveTo>
                <a:lnTo>
                  <a:pt x="11306177" y="0"/>
                </a:lnTo>
                <a:cubicBezTo>
                  <a:pt x="11369260" y="0"/>
                  <a:pt x="11420475" y="51215"/>
                  <a:pt x="11420475" y="114298"/>
                </a:cubicBezTo>
                <a:lnTo>
                  <a:pt x="11420475" y="1343027"/>
                </a:lnTo>
                <a:cubicBezTo>
                  <a:pt x="11420475" y="1406110"/>
                  <a:pt x="11369260" y="1457325"/>
                  <a:pt x="1130617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04838" y="55387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37" name="Text 35"/>
          <p:cNvSpPr/>
          <p:nvPr/>
        </p:nvSpPr>
        <p:spPr>
          <a:xfrm>
            <a:off x="819150" y="5500688"/>
            <a:ext cx="10887075" cy="2667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1025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714375" y="603408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34D399"/>
          </a:solidFill>
        </p:spPr>
      </p:sp>
      <p:sp>
        <p:nvSpPr>
          <p:cNvPr id="40" name="Text 38"/>
          <p:cNvSpPr/>
          <p:nvPr/>
        </p:nvSpPr>
        <p:spPr>
          <a:xfrm>
            <a:off x="1076325" y="5919788"/>
            <a:ext cx="31337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需求表达不完整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76325" y="6186488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使用Plan模式分阶段确认，使用Agent Skills沉淀需求模板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321076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4435376" y="60340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8543" y="19050"/>
                  <a:pt x="0" y="27593"/>
                  <a:pt x="0" y="38100"/>
                </a:cubicBezTo>
                <a:lnTo>
                  <a:pt x="0" y="40303"/>
                </a:lnTo>
                <a:cubicBezTo>
                  <a:pt x="0" y="42327"/>
                  <a:pt x="1310" y="44053"/>
                  <a:pt x="3006" y="45154"/>
                </a:cubicBezTo>
                <a:cubicBezTo>
                  <a:pt x="6935" y="47714"/>
                  <a:pt x="9525" y="52120"/>
                  <a:pt x="9525" y="57150"/>
                </a:cubicBezTo>
                <a:cubicBezTo>
                  <a:pt x="9525" y="62180"/>
                  <a:pt x="6935" y="66586"/>
                  <a:pt x="3006" y="69146"/>
                </a:cubicBezTo>
                <a:cubicBezTo>
                  <a:pt x="1310" y="70247"/>
                  <a:pt x="0" y="71973"/>
                  <a:pt x="0" y="73997"/>
                </a:cubicBezTo>
                <a:lnTo>
                  <a:pt x="0" y="90488"/>
                </a:lnTo>
                <a:lnTo>
                  <a:pt x="152400" y="90488"/>
                </a:lnTo>
                <a:lnTo>
                  <a:pt x="152400" y="73997"/>
                </a:lnTo>
                <a:cubicBezTo>
                  <a:pt x="152400" y="71973"/>
                  <a:pt x="151090" y="70247"/>
                  <a:pt x="149394" y="69146"/>
                </a:cubicBezTo>
                <a:cubicBezTo>
                  <a:pt x="145465" y="66586"/>
                  <a:pt x="142875" y="62180"/>
                  <a:pt x="142875" y="57150"/>
                </a:cubicBezTo>
                <a:cubicBezTo>
                  <a:pt x="142875" y="52120"/>
                  <a:pt x="145465" y="47714"/>
                  <a:pt x="149394" y="45154"/>
                </a:cubicBezTo>
                <a:cubicBezTo>
                  <a:pt x="151090" y="44053"/>
                  <a:pt x="152400" y="42327"/>
                  <a:pt x="152400" y="40303"/>
                </a:cubicBez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lose/>
                <a:moveTo>
                  <a:pt x="152400" y="123825"/>
                </a:moveTo>
                <a:lnTo>
                  <a:pt x="152400" y="104775"/>
                </a:lnTo>
                <a:lnTo>
                  <a:pt x="0" y="104775"/>
                </a:lnTo>
                <a:lnTo>
                  <a:pt x="0" y="123825"/>
                </a:lnTo>
                <a:cubicBezTo>
                  <a:pt x="0" y="129094"/>
                  <a:pt x="4256" y="133350"/>
                  <a:pt x="9525" y="133350"/>
                </a:cubicBezTo>
                <a:lnTo>
                  <a:pt x="28575" y="133350"/>
                </a:lnTo>
                <a:lnTo>
                  <a:pt x="28575" y="126206"/>
                </a:lnTo>
                <a:cubicBezTo>
                  <a:pt x="28575" y="122247"/>
                  <a:pt x="31760" y="119062"/>
                  <a:pt x="35719" y="119062"/>
                </a:cubicBezTo>
                <a:cubicBezTo>
                  <a:pt x="39678" y="119062"/>
                  <a:pt x="42863" y="122247"/>
                  <a:pt x="42863" y="126206"/>
                </a:cubicBezTo>
                <a:lnTo>
                  <a:pt x="42863" y="133350"/>
                </a:lnTo>
                <a:lnTo>
                  <a:pt x="69056" y="133350"/>
                </a:lnTo>
                <a:lnTo>
                  <a:pt x="69056" y="126206"/>
                </a:lnTo>
                <a:cubicBezTo>
                  <a:pt x="69056" y="122247"/>
                  <a:pt x="72241" y="119062"/>
                  <a:pt x="76200" y="119062"/>
                </a:cubicBezTo>
                <a:cubicBezTo>
                  <a:pt x="80159" y="119062"/>
                  <a:pt x="83344" y="122247"/>
                  <a:pt x="83344" y="126206"/>
                </a:cubicBezTo>
                <a:lnTo>
                  <a:pt x="83344" y="133350"/>
                </a:lnTo>
                <a:lnTo>
                  <a:pt x="109537" y="133350"/>
                </a:lnTo>
                <a:lnTo>
                  <a:pt x="109537" y="126206"/>
                </a:lnTo>
                <a:cubicBezTo>
                  <a:pt x="109537" y="122247"/>
                  <a:pt x="112722" y="119062"/>
                  <a:pt x="116681" y="119062"/>
                </a:cubicBezTo>
                <a:cubicBezTo>
                  <a:pt x="120640" y="119062"/>
                  <a:pt x="123825" y="122247"/>
                  <a:pt x="123825" y="126206"/>
                </a:cubicBezTo>
                <a:lnTo>
                  <a:pt x="123825" y="133350"/>
                </a:lnTo>
                <a:lnTo>
                  <a:pt x="142875" y="133350"/>
                </a:lnTo>
                <a:cubicBezTo>
                  <a:pt x="148144" y="133350"/>
                  <a:pt x="152400" y="129094"/>
                  <a:pt x="152400" y="123825"/>
                </a:cubicBezTo>
                <a:close/>
                <a:moveTo>
                  <a:pt x="47625" y="47625"/>
                </a:moveTo>
                <a:lnTo>
                  <a:pt x="47625" y="66675"/>
                </a:lnTo>
                <a:cubicBezTo>
                  <a:pt x="47625" y="71944"/>
                  <a:pt x="43369" y="76200"/>
                  <a:pt x="38100" y="76200"/>
                </a:cubicBezTo>
                <a:cubicBezTo>
                  <a:pt x="32831" y="76200"/>
                  <a:pt x="28575" y="71944"/>
                  <a:pt x="28575" y="66675"/>
                </a:cubicBezTo>
                <a:lnTo>
                  <a:pt x="28575" y="47625"/>
                </a:lnTo>
                <a:cubicBezTo>
                  <a:pt x="28575" y="42356"/>
                  <a:pt x="32831" y="38100"/>
                  <a:pt x="38100" y="38100"/>
                </a:cubicBezTo>
                <a:cubicBezTo>
                  <a:pt x="43369" y="38100"/>
                  <a:pt x="47625" y="42356"/>
                  <a:pt x="47625" y="47625"/>
                </a:cubicBezTo>
                <a:close/>
                <a:moveTo>
                  <a:pt x="85725" y="47625"/>
                </a:moveTo>
                <a:lnTo>
                  <a:pt x="85725" y="66675"/>
                </a:lnTo>
                <a:cubicBezTo>
                  <a:pt x="85725" y="71944"/>
                  <a:pt x="81469" y="76200"/>
                  <a:pt x="76200" y="76200"/>
                </a:cubicBezTo>
                <a:cubicBezTo>
                  <a:pt x="70931" y="76200"/>
                  <a:pt x="66675" y="71944"/>
                  <a:pt x="66675" y="66675"/>
                </a:cubicBezTo>
                <a:lnTo>
                  <a:pt x="66675" y="47625"/>
                </a:lnTo>
                <a:cubicBezTo>
                  <a:pt x="66675" y="42356"/>
                  <a:pt x="70931" y="38100"/>
                  <a:pt x="76200" y="38100"/>
                </a:cubicBezTo>
                <a:cubicBezTo>
                  <a:pt x="81469" y="38100"/>
                  <a:pt x="85725" y="42356"/>
                  <a:pt x="85725" y="47625"/>
                </a:cubicBezTo>
                <a:close/>
                <a:moveTo>
                  <a:pt x="123825" y="47625"/>
                </a:moveTo>
                <a:lnTo>
                  <a:pt x="123825" y="66675"/>
                </a:lnTo>
                <a:cubicBezTo>
                  <a:pt x="123825" y="71944"/>
                  <a:pt x="119569" y="76200"/>
                  <a:pt x="114300" y="76200"/>
                </a:cubicBezTo>
                <a:cubicBezTo>
                  <a:pt x="109031" y="76200"/>
                  <a:pt x="104775" y="71944"/>
                  <a:pt x="104775" y="66675"/>
                </a:cubicBezTo>
                <a:lnTo>
                  <a:pt x="104775" y="47625"/>
                </a:lnTo>
                <a:cubicBezTo>
                  <a:pt x="104775" y="42356"/>
                  <a:pt x="109031" y="38100"/>
                  <a:pt x="114300" y="38100"/>
                </a:cubicBezTo>
                <a:cubicBezTo>
                  <a:pt x="119569" y="38100"/>
                  <a:pt x="123825" y="42356"/>
                  <a:pt x="123825" y="47625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4" name="Text 42"/>
          <p:cNvSpPr/>
          <p:nvPr/>
        </p:nvSpPr>
        <p:spPr>
          <a:xfrm>
            <a:off x="4816376" y="5919788"/>
            <a:ext cx="31337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上下文管理混乱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816376" y="6186488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控制单次对话粒度，定期回顾设计决策，使用CLAUDE.md传递上下文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061275" y="59197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</p:spPr>
      </p:sp>
      <p:sp>
        <p:nvSpPr>
          <p:cNvPr id="47" name="Shape 45"/>
          <p:cNvSpPr/>
          <p:nvPr/>
        </p:nvSpPr>
        <p:spPr>
          <a:xfrm>
            <a:off x="8175575" y="60340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34D399"/>
          </a:solidFill>
        </p:spPr>
      </p:sp>
      <p:sp>
        <p:nvSpPr>
          <p:cNvPr id="48" name="Text 46"/>
          <p:cNvSpPr/>
          <p:nvPr/>
        </p:nvSpPr>
        <p:spPr>
          <a:xfrm>
            <a:off x="8556575" y="5919788"/>
            <a:ext cx="3133725" cy="228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迭代反馈滞后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56575" y="6186488"/>
            <a:ext cx="3124200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8F9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先让AI生成接口定义和框架，确认后再实现细节，避免一次性生成完整代码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9287</Words>
  <Application>WPS 文字</Application>
  <PresentationFormat>On-screen Show (16:9)</PresentationFormat>
  <Paragraphs>1158</Paragraphs>
  <Slides>24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7" baseType="lpstr">
      <vt:lpstr>Arial</vt:lpstr>
      <vt:lpstr>宋体</vt:lpstr>
      <vt:lpstr>Wingdings</vt:lpstr>
      <vt:lpstr>Hedvig Letters Sans</vt:lpstr>
      <vt:lpstr>Hedvig Letters Sans</vt:lpstr>
      <vt:lpstr>Hedvig Letters Sans</vt:lpstr>
      <vt:lpstr>Noto Sans SC</vt:lpstr>
      <vt:lpstr>Noto Sans SC</vt:lpstr>
      <vt:lpstr>MiSans</vt:lpstr>
      <vt:lpstr>MiSans</vt:lpstr>
      <vt:lpstr>Calibri</vt:lpstr>
      <vt:lpstr>Helvetica Neue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微软雅黑</vt:lpstr>
      <vt:lpstr>微软雅黑</vt:lpstr>
      <vt:lpstr>Apple Color Emoji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AI编程辅助开发：深入探索Agent Skills</dc:title>
  <dc:creator>Kimi</dc:creator>
  <dc:subject>AI编程辅助开发：深入探索Agent Skills</dc:subject>
  <cp:lastModifiedBy>严寒</cp:lastModifiedBy>
  <cp:revision>2</cp:revision>
  <dcterms:created xsi:type="dcterms:W3CDTF">2026-02-02T07:42:34Z</dcterms:created>
  <dcterms:modified xsi:type="dcterms:W3CDTF">2026-02-02T07:42:34Z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{"Label":"AI编程辅助开发：深入探索Agent Skills","ContentProducer":"001191110108MACG2KBH8F10000","ProduceID":"19c1cf95-3fc2-8d45-8000-0000cec45123","ReservedCode1":"","ContentPropagator":"001191110108MACG2KBH8F20000","PropagateID":"19c1cf95-3fc2-8d45-8000-0000cec45123","ReservedCode2":""}</vt:lpwstr>
  </property>
  <property fmtid="{D5CDD505-2E9C-101B-9397-08002B2CF9AE}" pid="3" name="ICV">
    <vt:lpwstr>AA39250F8255C81769558069F489978D_42</vt:lpwstr>
  </property>
  <property fmtid="{D5CDD505-2E9C-101B-9397-08002B2CF9AE}" pid="4" name="KSOProductBuildVer">
    <vt:lpwstr>2052-12.1.23540.23540</vt:lpwstr>
  </property>
</Properties>
</file>